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753600" cy="5486400"/>
  <p:notesSz cx="5486400" cy="97536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2" autoAdjust="0"/>
  </p:normalViewPr>
  <p:slideViewPr>
    <p:cSldViewPr snapToGrid="0" snapToObjects="1">
      <p:cViewPr varScale="1">
        <p:scale>
          <a:sx n="130" d="100"/>
          <a:sy n="130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60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9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safeoregon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hyperlink" Target="mailto:tip@safeoregon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31.png"/><Relationship Id="rId18" Type="http://schemas.openxmlformats.org/officeDocument/2006/relationships/hyperlink" Target="mailto:teen2teen@linesforlife.or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17" Type="http://schemas.openxmlformats.org/officeDocument/2006/relationships/hyperlink" Target="https://chat.988lifeline.org/" TargetMode="Externa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5" Type="http://schemas.openxmlformats.org/officeDocument/2006/relationships/image" Target="../media/image73.png"/><Relationship Id="rId10" Type="http://schemas.openxmlformats.org/officeDocument/2006/relationships/image" Target="../media/image69.png"/><Relationship Id="rId19" Type="http://schemas.openxmlformats.org/officeDocument/2006/relationships/hyperlink" Target="https://justice.oregon.gov/CrimeReporting/" TargetMode="External"/><Relationship Id="rId4" Type="http://schemas.openxmlformats.org/officeDocument/2006/relationships/image" Target="../media/image64.png"/><Relationship Id="rId9" Type="http://schemas.openxmlformats.org/officeDocument/2006/relationships/image" Target="../media/image25.png"/><Relationship Id="rId1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hyperlink" Target="https://forms.gle/gketWKcfYeAy6Va4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urveymonkey.com/r/6T8RMMK" TargetMode="External"/><Relationship Id="rId11" Type="http://schemas.openxmlformats.org/officeDocument/2006/relationships/image" Target="../media/image79.png"/><Relationship Id="rId5" Type="http://schemas.openxmlformats.org/officeDocument/2006/relationships/image" Target="../media/image76.png"/><Relationship Id="rId10" Type="http://schemas.openxmlformats.org/officeDocument/2006/relationships/image" Target="../media/image9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4" y="-1582"/>
            <a:ext cx="9753600" cy="3971925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456" y="3601441"/>
            <a:ext cx="9817894" cy="19050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448238" y="1729035"/>
            <a:ext cx="6600825" cy="733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SAFEOREGON</a:t>
            </a:r>
            <a:endParaRPr kumimoji="0" lang="en-US" sz="52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3" descr="SafeOregon logo with green and blue trees&#10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09" y="4130954"/>
            <a:ext cx="1552575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763125" cy="1104900"/>
          </a:xfrm>
          <a:prstGeom prst="rect">
            <a:avLst/>
          </a:prstGeom>
        </p:spPr>
      </p:pic>
      <p:sp>
        <p:nvSpPr>
          <p:cNvPr id="4" name="Text 0"/>
          <p:cNvSpPr>
            <a:spLocks noGrp="1"/>
          </p:cNvSpPr>
          <p:nvPr>
            <p:ph type="title" idx="4294967295"/>
          </p:nvPr>
        </p:nvSpPr>
        <p:spPr>
          <a:xfrm>
            <a:off x="557773" y="233676"/>
            <a:ext cx="7905750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Recognize the Signs of Danger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572" y="3803942"/>
            <a:ext cx="2552700" cy="1009650"/>
          </a:xfrm>
          <a:prstGeom prst="rect">
            <a:avLst/>
          </a:prstGeom>
        </p:spPr>
      </p:pic>
      <p:pic>
        <p:nvPicPr>
          <p:cNvPr id="6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51" y="2555005"/>
            <a:ext cx="2371725" cy="1009650"/>
          </a:xfrm>
          <a:prstGeom prst="rect">
            <a:avLst/>
          </a:prstGeom>
        </p:spPr>
      </p:pic>
      <p:pic>
        <p:nvPicPr>
          <p:cNvPr id="7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600" y="3813562"/>
            <a:ext cx="2390775" cy="1009650"/>
          </a:xfrm>
          <a:prstGeom prst="rect">
            <a:avLst/>
          </a:prstGeom>
        </p:spPr>
      </p:pic>
      <p:pic>
        <p:nvPicPr>
          <p:cNvPr id="8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5914" y="2558339"/>
            <a:ext cx="2552700" cy="1009650"/>
          </a:xfrm>
          <a:prstGeom prst="rect">
            <a:avLst/>
          </a:prstGeom>
        </p:spPr>
      </p:pic>
      <p:pic>
        <p:nvPicPr>
          <p:cNvPr id="9" name="Imag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1034" y="2555300"/>
            <a:ext cx="3114675" cy="1009650"/>
          </a:xfrm>
          <a:prstGeom prst="rect">
            <a:avLst/>
          </a:prstGeom>
        </p:spPr>
      </p:pic>
      <p:pic>
        <p:nvPicPr>
          <p:cNvPr id="10" name="Imag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477" y="855864"/>
            <a:ext cx="9822942" cy="190500"/>
          </a:xfrm>
          <a:prstGeom prst="rect">
            <a:avLst/>
          </a:prstGeom>
        </p:spPr>
      </p:pic>
      <p:pic>
        <p:nvPicPr>
          <p:cNvPr id="11" name="Imag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6035" y="3808124"/>
            <a:ext cx="3114675" cy="1009650"/>
          </a:xfrm>
          <a:prstGeom prst="rect">
            <a:avLst/>
          </a:prstGeom>
        </p:spPr>
      </p:pic>
      <p:pic>
        <p:nvPicPr>
          <p:cNvPr id="12" name="Imag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5287" y="1332490"/>
            <a:ext cx="3038475" cy="1009650"/>
          </a:xfrm>
          <a:prstGeom prst="rect">
            <a:avLst/>
          </a:prstGeom>
        </p:spPr>
      </p:pic>
      <p:pic>
        <p:nvPicPr>
          <p:cNvPr id="13" name="Imag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714" y="1325242"/>
            <a:ext cx="2552700" cy="1009650"/>
          </a:xfrm>
          <a:prstGeom prst="rect">
            <a:avLst/>
          </a:prstGeom>
        </p:spPr>
      </p:pic>
      <p:pic>
        <p:nvPicPr>
          <p:cNvPr id="14" name="Imag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380" y="1325375"/>
            <a:ext cx="2362200" cy="1000125"/>
          </a:xfrm>
          <a:prstGeom prst="rect">
            <a:avLst/>
          </a:prstGeom>
        </p:spPr>
      </p:pic>
      <p:pic>
        <p:nvPicPr>
          <p:cNvPr id="15" name="Imag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26167" y="173941"/>
            <a:ext cx="981075" cy="752475"/>
          </a:xfrm>
          <a:prstGeom prst="rect">
            <a:avLst/>
          </a:prstGeom>
        </p:spPr>
      </p:pic>
      <p:sp>
        <p:nvSpPr>
          <p:cNvPr id="20" name="Text 5"/>
          <p:cNvSpPr/>
          <p:nvPr/>
        </p:nvSpPr>
        <p:spPr>
          <a:xfrm>
            <a:off x="792418" y="1436360"/>
            <a:ext cx="189547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Talking about suicide/wanting to disappear.</a:t>
            </a:r>
            <a:endParaRPr lang="en-US" sz="2025" dirty="0"/>
          </a:p>
        </p:txBody>
      </p:sp>
      <p:sp>
        <p:nvSpPr>
          <p:cNvPr id="17" name="Text 2"/>
          <p:cNvSpPr/>
          <p:nvPr/>
        </p:nvSpPr>
        <p:spPr>
          <a:xfrm>
            <a:off x="3625253" y="1447038"/>
            <a:ext cx="24098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Talking about violence against others or the school.</a:t>
            </a:r>
            <a:endParaRPr lang="en-US" sz="2025" dirty="0"/>
          </a:p>
        </p:txBody>
      </p:sp>
      <p:sp>
        <p:nvSpPr>
          <p:cNvPr id="18" name="Text 3"/>
          <p:cNvSpPr/>
          <p:nvPr/>
        </p:nvSpPr>
        <p:spPr>
          <a:xfrm>
            <a:off x="7076084" y="1439789"/>
            <a:ext cx="2038350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Withdrawing from friends and family.</a:t>
            </a:r>
            <a:endParaRPr lang="en-US" sz="2025" dirty="0"/>
          </a:p>
        </p:txBody>
      </p:sp>
      <p:sp>
        <p:nvSpPr>
          <p:cNvPr id="19" name="Text 4"/>
          <p:cNvSpPr/>
          <p:nvPr/>
        </p:nvSpPr>
        <p:spPr>
          <a:xfrm>
            <a:off x="748133" y="2669553"/>
            <a:ext cx="189547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Giving away belongings. </a:t>
            </a:r>
            <a:endParaRPr lang="en-US" sz="2025" dirty="0"/>
          </a:p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000000"/>
                </a:solidFill>
              </a:rPr>
              <a:t> </a:t>
            </a:r>
            <a:endParaRPr lang="en-US" sz="2025" dirty="0"/>
          </a:p>
        </p:txBody>
      </p:sp>
      <p:sp>
        <p:nvSpPr>
          <p:cNvPr id="16" name="Text 1"/>
          <p:cNvSpPr/>
          <p:nvPr/>
        </p:nvSpPr>
        <p:spPr>
          <a:xfrm>
            <a:off x="3627815" y="2669848"/>
            <a:ext cx="24860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Talking, writing, or drawing about death and/or killing. </a:t>
            </a:r>
            <a:endParaRPr lang="en-US" sz="2025" dirty="0"/>
          </a:p>
        </p:txBody>
      </p:sp>
      <p:sp>
        <p:nvSpPr>
          <p:cNvPr id="21" name="Text 6"/>
          <p:cNvSpPr/>
          <p:nvPr/>
        </p:nvSpPr>
        <p:spPr>
          <a:xfrm>
            <a:off x="7106622" y="2672886"/>
            <a:ext cx="2038350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Doing risky things, like driving too fast.</a:t>
            </a:r>
            <a:endParaRPr lang="en-US" sz="2025" dirty="0"/>
          </a:p>
        </p:txBody>
      </p:sp>
      <p:sp>
        <p:nvSpPr>
          <p:cNvPr id="22" name="Text 7"/>
          <p:cNvSpPr/>
          <p:nvPr/>
        </p:nvSpPr>
        <p:spPr>
          <a:xfrm>
            <a:off x="786945" y="3928110"/>
            <a:ext cx="1905000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Using alcohol and/or drugs.</a:t>
            </a:r>
            <a:endParaRPr lang="en-US" sz="2025" dirty="0"/>
          </a:p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000000"/>
                </a:solidFill>
              </a:rPr>
              <a:t> </a:t>
            </a:r>
            <a:endParaRPr lang="en-US" sz="2025" dirty="0"/>
          </a:p>
        </p:txBody>
      </p:sp>
      <p:sp>
        <p:nvSpPr>
          <p:cNvPr id="23" name="Text 8"/>
          <p:cNvSpPr/>
          <p:nvPr/>
        </p:nvSpPr>
        <p:spPr>
          <a:xfrm>
            <a:off x="3633302" y="3922671"/>
            <a:ext cx="2495550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Being angry, hostile, hopeless, anxious, and/or depressed</a:t>
            </a:r>
            <a:endParaRPr lang="en-US" sz="2025" dirty="0"/>
          </a:p>
        </p:txBody>
      </p:sp>
      <p:sp>
        <p:nvSpPr>
          <p:cNvPr id="24" name="Text 9"/>
          <p:cNvSpPr/>
          <p:nvPr/>
        </p:nvSpPr>
        <p:spPr>
          <a:xfrm>
            <a:off x="7110527" y="3918490"/>
            <a:ext cx="204787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Changes in eating or sleeping patterns</a:t>
            </a:r>
            <a:endParaRPr lang="en-US" sz="20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27092D-6F9D-2F09-ABF5-12FF95047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pic>
          <p:nvPicPr>
            <p:cNvPr id="2" name="Image 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753600" cy="5486400"/>
            </a:xfrm>
            <a:prstGeom prst="rect">
              <a:avLst/>
            </a:prstGeom>
          </p:spPr>
        </p:pic>
        <p:pic>
          <p:nvPicPr>
            <p:cNvPr id="4" name="Image 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366" y="4392273"/>
              <a:ext cx="981075" cy="752475"/>
            </a:xfrm>
            <a:prstGeom prst="rect">
              <a:avLst/>
            </a:prstGeom>
          </p:spPr>
        </p:pic>
      </p:grpSp>
      <p:sp>
        <p:nvSpPr>
          <p:cNvPr id="5" name="Text 1"/>
          <p:cNvSpPr>
            <a:spLocks noGrp="1"/>
          </p:cNvSpPr>
          <p:nvPr>
            <p:ph type="title" idx="4294967295"/>
          </p:nvPr>
        </p:nvSpPr>
        <p:spPr>
          <a:xfrm>
            <a:off x="630300" y="401751"/>
            <a:ext cx="8610600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00435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How Many Signs Do You See? 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2" descr="A person looking at the phone&#10;&#10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63" y="1239145"/>
            <a:ext cx="2181225" cy="3581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5066" y="1451277"/>
            <a:ext cx="5867400" cy="1666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86166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Lena, a 7th grader, has changed. Recently, she's skipping meetings, missing homework, avoiding friends, and wearing long sleeves in the heat. She's also hanging out with a troubled older student.</a:t>
            </a:r>
            <a:endParaRPr lang="en-US" sz="2025" dirty="0"/>
          </a:p>
        </p:txBody>
      </p:sp>
      <p:sp>
        <p:nvSpPr>
          <p:cNvPr id="7" name="Text 2"/>
          <p:cNvSpPr/>
          <p:nvPr/>
        </p:nvSpPr>
        <p:spPr>
          <a:xfrm>
            <a:off x="3048876" y="3429371"/>
            <a:ext cx="5857875" cy="923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Lena's friend, Mia, saw a text on Lena’s phone: 'Did you take it again today? Don’t let anyone find out.' Mia is now very concerned.</a:t>
            </a:r>
            <a:endParaRPr lang="en-US" sz="20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11" y="1359856"/>
            <a:ext cx="2638425" cy="2981325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630300" y="401751"/>
            <a:ext cx="8610600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00435C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Take it Seriously. Act Immediately.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626" y="1358960"/>
            <a:ext cx="2638425" cy="2981325"/>
          </a:xfrm>
          <a:prstGeom prst="rect">
            <a:avLst/>
          </a:prstGeom>
        </p:spPr>
      </p:pic>
      <p:pic>
        <p:nvPicPr>
          <p:cNvPr id="7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477" y="1358998"/>
            <a:ext cx="2638425" cy="2981325"/>
          </a:xfrm>
          <a:prstGeom prst="rect">
            <a:avLst/>
          </a:prstGeom>
        </p:spPr>
      </p:pic>
      <p:pic>
        <p:nvPicPr>
          <p:cNvPr id="9" name="Image 6" descr="Number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189" y="1612030"/>
            <a:ext cx="762000" cy="762000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829614" y="2436095"/>
            <a:ext cx="18288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Take It Seriously.</a:t>
            </a:r>
            <a:endParaRPr lang="en-US" sz="1350" dirty="0"/>
          </a:p>
        </p:txBody>
      </p:sp>
      <p:sp>
        <p:nvSpPr>
          <p:cNvPr id="14" name="Text 2"/>
          <p:cNvSpPr/>
          <p:nvPr/>
        </p:nvSpPr>
        <p:spPr>
          <a:xfrm>
            <a:off x="897533" y="3043247"/>
            <a:ext cx="18288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Take every threat or disclosure seriously. They are often a cry for help.</a:t>
            </a:r>
            <a:endParaRPr lang="en-US" sz="1350" dirty="0"/>
          </a:p>
        </p:txBody>
      </p:sp>
      <p:pic>
        <p:nvPicPr>
          <p:cNvPr id="10" name="Image 7" descr="Number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286" y="1626403"/>
            <a:ext cx="762000" cy="762000"/>
          </a:xfrm>
          <a:prstGeom prst="rect">
            <a:avLst/>
          </a:prstGeom>
        </p:spPr>
      </p:pic>
      <p:sp>
        <p:nvSpPr>
          <p:cNvPr id="15" name="Text 3"/>
          <p:cNvSpPr/>
          <p:nvPr/>
        </p:nvSpPr>
        <p:spPr>
          <a:xfrm>
            <a:off x="3955218" y="2436104"/>
            <a:ext cx="18288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Act Immediately.</a:t>
            </a:r>
            <a:endParaRPr lang="en-US" sz="1350" dirty="0"/>
          </a:p>
        </p:txBody>
      </p:sp>
      <p:sp>
        <p:nvSpPr>
          <p:cNvPr id="16" name="Text 4"/>
          <p:cNvSpPr/>
          <p:nvPr/>
        </p:nvSpPr>
        <p:spPr>
          <a:xfrm>
            <a:off x="3955161" y="3043209"/>
            <a:ext cx="18288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Be an upstander rather than a bystander. Make the choice to intervene.</a:t>
            </a:r>
            <a:endParaRPr lang="en-US" sz="1350" dirty="0"/>
          </a:p>
        </p:txBody>
      </p:sp>
      <p:pic>
        <p:nvPicPr>
          <p:cNvPr id="8" name="Image 5" descr="Number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7070" y="1640996"/>
            <a:ext cx="733425" cy="733425"/>
          </a:xfrm>
          <a:prstGeom prst="rect">
            <a:avLst/>
          </a:prstGeom>
        </p:spPr>
      </p:pic>
      <p:sp>
        <p:nvSpPr>
          <p:cNvPr id="17" name="Text 5"/>
          <p:cNvSpPr/>
          <p:nvPr/>
        </p:nvSpPr>
        <p:spPr>
          <a:xfrm>
            <a:off x="6954974" y="2436133"/>
            <a:ext cx="18288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Get Help.</a:t>
            </a:r>
            <a:endParaRPr lang="en-US" sz="1350" dirty="0"/>
          </a:p>
        </p:txBody>
      </p:sp>
      <p:sp>
        <p:nvSpPr>
          <p:cNvPr id="18" name="Text 6"/>
          <p:cNvSpPr/>
          <p:nvPr/>
        </p:nvSpPr>
        <p:spPr>
          <a:xfrm>
            <a:off x="6962156" y="3043314"/>
            <a:ext cx="18288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Tell a trusted adult or use the SafeOregon tip line. Others don't have to know you reported it.</a:t>
            </a:r>
            <a:endParaRPr lang="en-US" sz="1350" dirty="0"/>
          </a:p>
        </p:txBody>
      </p:sp>
      <p:pic>
        <p:nvPicPr>
          <p:cNvPr id="11" name="Imag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410" y="872818"/>
            <a:ext cx="8011716" cy="190500"/>
          </a:xfrm>
          <a:prstGeom prst="rect">
            <a:avLst/>
          </a:prstGeom>
        </p:spPr>
      </p:pic>
      <p:pic>
        <p:nvPicPr>
          <p:cNvPr id="12" name="Imag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3122" y="4503068"/>
            <a:ext cx="9810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C22DCF2-5511-3A8D-CBF5-8DB0E98CA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pic>
          <p:nvPicPr>
            <p:cNvPr id="2" name="Image 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753600" cy="5486400"/>
            </a:xfrm>
            <a:prstGeom prst="rect">
              <a:avLst/>
            </a:prstGeom>
          </p:spPr>
        </p:pic>
        <p:pic>
          <p:nvPicPr>
            <p:cNvPr id="3" name="Image 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419475" cy="5486400"/>
            </a:xfrm>
            <a:prstGeom prst="rect">
              <a:avLst/>
            </a:prstGeom>
          </p:spPr>
        </p:pic>
        <p:pic>
          <p:nvPicPr>
            <p:cNvPr id="4" name="Image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9524" y="1016927"/>
              <a:ext cx="5571677" cy="190500"/>
            </a:xfrm>
            <a:prstGeom prst="rect">
              <a:avLst/>
            </a:prstGeom>
          </p:spPr>
        </p:pic>
        <p:pic>
          <p:nvPicPr>
            <p:cNvPr id="5" name="Imag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15487" y="4383757"/>
              <a:ext cx="981075" cy="752475"/>
            </a:xfrm>
            <a:prstGeom prst="rect">
              <a:avLst/>
            </a:prstGeom>
          </p:spPr>
        </p:pic>
      </p:grpSp>
      <p:sp>
        <p:nvSpPr>
          <p:cNvPr id="6" name="Text 0"/>
          <p:cNvSpPr>
            <a:spLocks noGrp="1"/>
          </p:cNvSpPr>
          <p:nvPr>
            <p:ph type="title" idx="4294967295"/>
          </p:nvPr>
        </p:nvSpPr>
        <p:spPr>
          <a:xfrm>
            <a:off x="3896249" y="503827"/>
            <a:ext cx="4105275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9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00435C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Online Safety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 4" descr="A yellow locker with Report dont Repost and SafeOregon logo. Not everything needs a repost. If you see a threat of something scary online, tell a trusted adult or report it at safeoregon.com. Lets keep our schools safe together. www.safeoregon.com tip@safeoregon.com 844-4-SAFE-OR (844-472-3367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919" y="323383"/>
            <a:ext cx="2676525" cy="476250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3897297" y="1491653"/>
            <a:ext cx="5553075" cy="923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If you are the victim or witness of cyberbullying or you see something unsafe or scary online...</a:t>
            </a:r>
            <a:endParaRPr lang="en-US" sz="2025" dirty="0"/>
          </a:p>
        </p:txBody>
      </p:sp>
      <p:sp>
        <p:nvSpPr>
          <p:cNvPr id="8" name="Text 2"/>
          <p:cNvSpPr/>
          <p:nvPr/>
        </p:nvSpPr>
        <p:spPr>
          <a:xfrm>
            <a:off x="3896220" y="2860300"/>
            <a:ext cx="46958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025" b="1" dirty="0">
                <a:solidFill>
                  <a:srgbClr val="242952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Report it! Don't repost it!</a:t>
            </a:r>
            <a:endParaRPr lang="en-US" sz="20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4" y="-1582"/>
            <a:ext cx="9753600" cy="1238250"/>
          </a:xfrm>
          <a:prstGeom prst="rect">
            <a:avLst/>
          </a:prstGeom>
        </p:spPr>
      </p:pic>
      <p:sp>
        <p:nvSpPr>
          <p:cNvPr id="4" name="Text 0"/>
          <p:cNvSpPr>
            <a:spLocks noGrp="1"/>
          </p:cNvSpPr>
          <p:nvPr>
            <p:ph type="title" idx="4294967295"/>
          </p:nvPr>
        </p:nvSpPr>
        <p:spPr>
          <a:xfrm>
            <a:off x="858850" y="358372"/>
            <a:ext cx="8429625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Talking to a Trusted Adult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637" y="942613"/>
            <a:ext cx="9817894" cy="190500"/>
          </a:xfrm>
          <a:prstGeom prst="rect">
            <a:avLst/>
          </a:prstGeom>
        </p:spPr>
      </p:pic>
      <p:pic>
        <p:nvPicPr>
          <p:cNvPr id="6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857" y="242116"/>
            <a:ext cx="981075" cy="752475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58853" y="1333024"/>
            <a:ext cx="5238750" cy="401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When you need support or advice.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When you encounter an issue or problem that you need guidance or support with.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If you're being bullied, harassed, or in emotional distress and need someone to talk to.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When you're making important decisions and need guidance to find a solution.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If you feel unsafe or at risk in any situation.</a:t>
            </a:r>
            <a:endParaRPr lang="en-US" sz="2025" dirty="0"/>
          </a:p>
        </p:txBody>
      </p:sp>
      <p:pic>
        <p:nvPicPr>
          <p:cNvPr id="8" name="Image 4" descr="An adult comforting a young pers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269" y="1510846"/>
            <a:ext cx="3019425" cy="33432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E5D985C-570F-7EB4-866E-E2D8F0339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35713"/>
            <a:ext cx="9753600" cy="5540873"/>
            <a:chOff x="0" y="-35713"/>
            <a:chExt cx="9753600" cy="5540873"/>
          </a:xfrm>
        </p:grpSpPr>
        <p:pic>
          <p:nvPicPr>
            <p:cNvPr id="2" name="Image 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753600" cy="5486400"/>
            </a:xfrm>
            <a:prstGeom prst="rect">
              <a:avLst/>
            </a:prstGeom>
          </p:spPr>
        </p:pic>
        <p:pic>
          <p:nvPicPr>
            <p:cNvPr id="3" name="Image 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3665" y="274707"/>
              <a:ext cx="2800350" cy="3705225"/>
            </a:xfrm>
            <a:prstGeom prst="rect">
              <a:avLst/>
            </a:prstGeom>
          </p:spPr>
        </p:pic>
        <p:pic>
          <p:nvPicPr>
            <p:cNvPr id="4" name="Image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4313" y="2233641"/>
              <a:ext cx="2847975" cy="1752600"/>
            </a:xfrm>
            <a:prstGeom prst="rect">
              <a:avLst/>
            </a:prstGeom>
          </p:spPr>
        </p:pic>
        <p:pic>
          <p:nvPicPr>
            <p:cNvPr id="5" name="Imag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419475" cy="5486400"/>
            </a:xfrm>
            <a:prstGeom prst="rect">
              <a:avLst/>
            </a:prstGeom>
          </p:spPr>
        </p:pic>
        <p:pic>
          <p:nvPicPr>
            <p:cNvPr id="7" name="Imag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07084" y="-35713"/>
              <a:ext cx="190500" cy="5540873"/>
            </a:xfrm>
            <a:prstGeom prst="rect">
              <a:avLst/>
            </a:prstGeom>
          </p:spPr>
        </p:pic>
        <p:pic>
          <p:nvPicPr>
            <p:cNvPr id="8" name="Image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4370" y="274692"/>
              <a:ext cx="2847975" cy="1752600"/>
            </a:xfrm>
            <a:prstGeom prst="rect">
              <a:avLst/>
            </a:prstGeom>
          </p:spPr>
        </p:pic>
        <p:pic>
          <p:nvPicPr>
            <p:cNvPr id="9" name="Imag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09289" y="4324102"/>
              <a:ext cx="981075" cy="752475"/>
            </a:xfrm>
            <a:prstGeom prst="rect">
              <a:avLst/>
            </a:prstGeom>
          </p:spPr>
        </p:pic>
      </p:grpSp>
      <p:sp>
        <p:nvSpPr>
          <p:cNvPr id="10" name="Text 1"/>
          <p:cNvSpPr>
            <a:spLocks noGrp="1"/>
          </p:cNvSpPr>
          <p:nvPr>
            <p:ph type="title" idx="4294967295"/>
          </p:nvPr>
        </p:nvSpPr>
        <p:spPr>
          <a:xfrm>
            <a:off x="543307" y="426578"/>
            <a:ext cx="2390775" cy="8191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Code of Silence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0"/>
          <p:cNvSpPr/>
          <p:nvPr/>
        </p:nvSpPr>
        <p:spPr>
          <a:xfrm>
            <a:off x="513280" y="2233603"/>
            <a:ext cx="2257425" cy="2162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An unwritten rule where people don't report harm due to fear of being called a snitch or peer pressure.</a:t>
            </a:r>
            <a:endParaRPr lang="en-US" sz="2025" dirty="0"/>
          </a:p>
        </p:txBody>
      </p:sp>
      <p:sp>
        <p:nvSpPr>
          <p:cNvPr id="11" name="Text 2"/>
          <p:cNvSpPr/>
          <p:nvPr/>
        </p:nvSpPr>
        <p:spPr>
          <a:xfrm>
            <a:off x="3796103" y="390353"/>
            <a:ext cx="2543175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312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TATTLING: </a:t>
            </a: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 get someone IN trouble for an action or behavior that is harmless, unimportant, or an accident.</a:t>
            </a:r>
            <a:endParaRPr lang="en-US" sz="1500" dirty="0"/>
          </a:p>
        </p:txBody>
      </p:sp>
      <p:sp>
        <p:nvSpPr>
          <p:cNvPr id="12" name="Text 3"/>
          <p:cNvSpPr/>
          <p:nvPr/>
        </p:nvSpPr>
        <p:spPr>
          <a:xfrm>
            <a:off x="3709473" y="2371030"/>
            <a:ext cx="2714625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312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TELLING:</a:t>
            </a: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 get someone OUT of trouble for an action or behavior that's concerning, harmful, or dangerous.</a:t>
            </a:r>
            <a:endParaRPr lang="en-US" sz="1500" dirty="0"/>
          </a:p>
        </p:txBody>
      </p:sp>
      <p:pic>
        <p:nvPicPr>
          <p:cNvPr id="14" name="Image 7" descr="A young person climbing a ladder reaching for a han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425" y="438150"/>
            <a:ext cx="2533650" cy="3352800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3671830" y="4423886"/>
            <a:ext cx="57912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2025" dirty="0">
                <a:solidFill>
                  <a:srgbClr val="D31616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Reporting safety concerns is never tattling. SafeOregon can be completely anonymous.</a:t>
            </a:r>
            <a:endParaRPr lang="en-US" sz="20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E8FF660-C358-09AA-6253-FEC196AD0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pic>
          <p:nvPicPr>
            <p:cNvPr id="2" name="Image 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753600" cy="5486400"/>
            </a:xfrm>
            <a:prstGeom prst="rect">
              <a:avLst/>
            </a:prstGeom>
          </p:spPr>
        </p:pic>
        <p:pic>
          <p:nvPicPr>
            <p:cNvPr id="3" name="Image 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5312" y="2919774"/>
              <a:ext cx="4166597" cy="190500"/>
            </a:xfrm>
            <a:prstGeom prst="rect">
              <a:avLst/>
            </a:prstGeom>
          </p:spPr>
        </p:pic>
        <p:pic>
          <p:nvPicPr>
            <p:cNvPr id="4" name="Image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4366" y="4315587"/>
              <a:ext cx="981075" cy="752475"/>
            </a:xfrm>
            <a:prstGeom prst="rect">
              <a:avLst/>
            </a:prstGeom>
          </p:spPr>
        </p:pic>
      </p:grpSp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630300" y="401751"/>
            <a:ext cx="8610600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00435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How Can You Help?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3" descr="A person sitting on the ground with their head on their kne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1114425"/>
            <a:ext cx="2552700" cy="36195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3383004" y="1330090"/>
            <a:ext cx="4819650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86166"/>
              </a:lnSpc>
              <a:buSzPct val="100000"/>
              <a:buFont typeface="+mj-lt"/>
              <a:buAutoNum type="arabicPeriod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You notice a student being bullied in the lunchroom every day. Today, the student is eating in the bathroom to avoid the group.</a:t>
            </a:r>
            <a:endParaRPr lang="en-US" sz="2025" dirty="0"/>
          </a:p>
        </p:txBody>
      </p:sp>
      <p:sp>
        <p:nvSpPr>
          <p:cNvPr id="7" name="Text 2"/>
          <p:cNvSpPr/>
          <p:nvPr/>
        </p:nvSpPr>
        <p:spPr>
          <a:xfrm>
            <a:off x="3383061" y="3457908"/>
            <a:ext cx="4733925" cy="923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79650"/>
              </a:lnSpc>
              <a:buSzPct val="100000"/>
              <a:buFont typeface="+mj-lt"/>
              <a:buAutoNum type="arabicPeriod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 classmate's post is turned into a hurtful meme. Students tease them about it at school the next day.</a:t>
            </a:r>
            <a:endParaRPr lang="en-US" sz="20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67350" cy="548640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870" y="412260"/>
            <a:ext cx="1704975" cy="409575"/>
          </a:xfrm>
          <a:prstGeom prst="rect">
            <a:avLst/>
          </a:prstGeom>
        </p:spPr>
      </p:pic>
      <p:pic>
        <p:nvPicPr>
          <p:cNvPr id="5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876" y="1368743"/>
            <a:ext cx="1714500" cy="409575"/>
          </a:xfrm>
          <a:prstGeom prst="rect">
            <a:avLst/>
          </a:prstGeom>
        </p:spPr>
      </p:pic>
      <p:pic>
        <p:nvPicPr>
          <p:cNvPr id="6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3999" y="2296573"/>
            <a:ext cx="1724025" cy="409575"/>
          </a:xfrm>
          <a:prstGeom prst="rect">
            <a:avLst/>
          </a:prstGeom>
        </p:spPr>
      </p:pic>
      <p:pic>
        <p:nvPicPr>
          <p:cNvPr id="7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48" y="-28718"/>
            <a:ext cx="190500" cy="5540873"/>
          </a:xfrm>
          <a:prstGeom prst="rect">
            <a:avLst/>
          </a:prstGeom>
        </p:spPr>
      </p:pic>
      <p:pic>
        <p:nvPicPr>
          <p:cNvPr id="8" name="Imag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200" y="3214583"/>
            <a:ext cx="1714500" cy="409575"/>
          </a:xfrm>
          <a:prstGeom prst="rect">
            <a:avLst/>
          </a:prstGeom>
        </p:spPr>
      </p:pic>
      <p:pic>
        <p:nvPicPr>
          <p:cNvPr id="9" name="Imag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156" y="4245331"/>
            <a:ext cx="1724025" cy="409575"/>
          </a:xfrm>
          <a:prstGeom prst="rect">
            <a:avLst/>
          </a:prstGeom>
        </p:spPr>
      </p:pic>
      <p:sp>
        <p:nvSpPr>
          <p:cNvPr id="15" name="Text 0"/>
          <p:cNvSpPr>
            <a:spLocks noGrp="1"/>
          </p:cNvSpPr>
          <p:nvPr>
            <p:ph type="title" idx="4294967295"/>
          </p:nvPr>
        </p:nvSpPr>
        <p:spPr>
          <a:xfrm>
            <a:off x="283123" y="354231"/>
            <a:ext cx="4705350" cy="9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Submitting a Tip Through SafeOregon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1"/>
          <p:cNvSpPr/>
          <p:nvPr/>
        </p:nvSpPr>
        <p:spPr>
          <a:xfrm>
            <a:off x="281930" y="1575902"/>
            <a:ext cx="4857750" cy="3476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99141"/>
              </a:lnSpc>
              <a:buSzPct val="100000"/>
              <a:buChar char="•"/>
            </a:pPr>
            <a:r>
              <a:rPr lang="en-US" sz="202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Tipline is available 24 hours a day, 7 days a week. Even during holidays.</a:t>
            </a:r>
            <a:endParaRPr lang="en-US" sz="2025" dirty="0"/>
          </a:p>
          <a:p>
            <a:pPr marL="342900" indent="-342900" algn="l">
              <a:lnSpc>
                <a:spcPct val="99141"/>
              </a:lnSpc>
              <a:buSzPct val="100000"/>
              <a:buChar char="•"/>
            </a:pPr>
            <a:endParaRPr lang="en-US" sz="2025" dirty="0"/>
          </a:p>
          <a:p>
            <a:pPr marL="342900" indent="-342900" algn="l">
              <a:lnSpc>
                <a:spcPct val="99141"/>
              </a:lnSpc>
              <a:buSzPct val="100000"/>
              <a:buChar char="•"/>
            </a:pPr>
            <a:r>
              <a:rPr lang="en-US" sz="202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 real, live person is on the other end to receive information.</a:t>
            </a:r>
            <a:endParaRPr lang="en-US" sz="2025" dirty="0"/>
          </a:p>
          <a:p>
            <a:pPr marL="342900" indent="-342900" algn="l">
              <a:lnSpc>
                <a:spcPct val="99141"/>
              </a:lnSpc>
              <a:buSzPct val="100000"/>
              <a:buChar char="•"/>
            </a:pPr>
            <a:endParaRPr lang="en-US" sz="2025" dirty="0"/>
          </a:p>
          <a:p>
            <a:pPr marL="342900" indent="-342900" algn="l">
              <a:lnSpc>
                <a:spcPct val="99141"/>
              </a:lnSpc>
              <a:buSzPct val="100000"/>
              <a:buChar char="•"/>
            </a:pPr>
            <a:r>
              <a:rPr lang="en-US" sz="202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Information goes directly back to your school so they can determine the best action.</a:t>
            </a:r>
            <a:endParaRPr lang="en-US" sz="2025" dirty="0"/>
          </a:p>
        </p:txBody>
      </p:sp>
      <p:pic>
        <p:nvPicPr>
          <p:cNvPr id="10" name="Imag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4195" y="997906"/>
            <a:ext cx="3536309" cy="190500"/>
          </a:xfrm>
          <a:prstGeom prst="rect">
            <a:avLst/>
          </a:prstGeom>
        </p:spPr>
      </p:pic>
      <p:pic>
        <p:nvPicPr>
          <p:cNvPr id="11" name="Imag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5396" y="1943148"/>
            <a:ext cx="3535261" cy="190500"/>
          </a:xfrm>
          <a:prstGeom prst="rect">
            <a:avLst/>
          </a:prstGeom>
        </p:spPr>
      </p:pic>
      <p:pic>
        <p:nvPicPr>
          <p:cNvPr id="12" name="Imag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5405" y="2837783"/>
            <a:ext cx="3535118" cy="190500"/>
          </a:xfrm>
          <a:prstGeom prst="rect">
            <a:avLst/>
          </a:prstGeom>
        </p:spPr>
      </p:pic>
      <p:pic>
        <p:nvPicPr>
          <p:cNvPr id="13" name="Imag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5319" y="3838785"/>
            <a:ext cx="3528422" cy="190500"/>
          </a:xfrm>
          <a:prstGeom prst="rect">
            <a:avLst/>
          </a:prstGeom>
        </p:spPr>
      </p:pic>
      <p:pic>
        <p:nvPicPr>
          <p:cNvPr id="14" name="Imag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6272" y="4613843"/>
            <a:ext cx="981075" cy="752475"/>
          </a:xfrm>
          <a:prstGeom prst="rect">
            <a:avLst/>
          </a:prstGeom>
        </p:spPr>
      </p:pic>
      <p:sp>
        <p:nvSpPr>
          <p:cNvPr id="17" name="Text 2"/>
          <p:cNvSpPr/>
          <p:nvPr/>
        </p:nvSpPr>
        <p:spPr>
          <a:xfrm>
            <a:off x="5985834" y="526817"/>
            <a:ext cx="13620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Call</a:t>
            </a:r>
            <a:endParaRPr lang="en-US" sz="1350" dirty="0"/>
          </a:p>
        </p:txBody>
      </p:sp>
      <p:sp>
        <p:nvSpPr>
          <p:cNvPr id="27" name="Text 5">
            <a:extLst>
              <a:ext uri="{FF2B5EF4-FFF2-40B4-BE49-F238E27FC236}">
                <a16:creationId xmlns:a16="http://schemas.microsoft.com/office/drawing/2014/main" id="{54F53A39-9CA9-FA6C-1A47-095A330BB9D9}"/>
              </a:ext>
            </a:extLst>
          </p:cNvPr>
          <p:cNvSpPr/>
          <p:nvPr/>
        </p:nvSpPr>
        <p:spPr>
          <a:xfrm>
            <a:off x="7656166" y="503225"/>
            <a:ext cx="143621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844-4-SAFE-OR </a:t>
            </a:r>
          </a:p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(844-472-3367)</a:t>
            </a:r>
            <a:endParaRPr lang="en-US" sz="1275" dirty="0"/>
          </a:p>
        </p:txBody>
      </p:sp>
      <p:sp>
        <p:nvSpPr>
          <p:cNvPr id="19" name="Text 4"/>
          <p:cNvSpPr/>
          <p:nvPr/>
        </p:nvSpPr>
        <p:spPr>
          <a:xfrm>
            <a:off x="5960574" y="1483290"/>
            <a:ext cx="13716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Text</a:t>
            </a:r>
            <a:endParaRPr lang="en-US" sz="1350" dirty="0"/>
          </a:p>
        </p:txBody>
      </p:sp>
      <p:sp>
        <p:nvSpPr>
          <p:cNvPr id="20" name="Text 5"/>
          <p:cNvSpPr/>
          <p:nvPr/>
        </p:nvSpPr>
        <p:spPr>
          <a:xfrm>
            <a:off x="7656166" y="1474689"/>
            <a:ext cx="143621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844-4-SAFE-OR </a:t>
            </a:r>
          </a:p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(844-472-3367)</a:t>
            </a:r>
            <a:endParaRPr lang="en-US" sz="1275" dirty="0"/>
          </a:p>
        </p:txBody>
      </p:sp>
      <p:sp>
        <p:nvSpPr>
          <p:cNvPr id="21" name="Text 6"/>
          <p:cNvSpPr/>
          <p:nvPr/>
        </p:nvSpPr>
        <p:spPr>
          <a:xfrm>
            <a:off x="5952563" y="2411120"/>
            <a:ext cx="13811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Email</a:t>
            </a:r>
            <a:endParaRPr lang="en-US" sz="1350" dirty="0"/>
          </a:p>
        </p:txBody>
      </p:sp>
      <p:sp>
        <p:nvSpPr>
          <p:cNvPr id="22" name="Text 7"/>
          <p:cNvSpPr/>
          <p:nvPr/>
        </p:nvSpPr>
        <p:spPr>
          <a:xfrm>
            <a:off x="7656109" y="2385441"/>
            <a:ext cx="163454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  <a:hlinkClick r:id="rId12"/>
              </a:rPr>
              <a:t>tip@safeoregon.com</a:t>
            </a:r>
            <a:endParaRPr lang="en-US" sz="1275" dirty="0"/>
          </a:p>
        </p:txBody>
      </p:sp>
      <p:sp>
        <p:nvSpPr>
          <p:cNvPr id="23" name="Text 8"/>
          <p:cNvSpPr/>
          <p:nvPr/>
        </p:nvSpPr>
        <p:spPr>
          <a:xfrm>
            <a:off x="5959897" y="3329130"/>
            <a:ext cx="13716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Mobile App</a:t>
            </a:r>
            <a:endParaRPr lang="en-US" sz="1350" dirty="0"/>
          </a:p>
        </p:txBody>
      </p:sp>
      <p:sp>
        <p:nvSpPr>
          <p:cNvPr id="24" name="Text 9"/>
          <p:cNvSpPr/>
          <p:nvPr/>
        </p:nvSpPr>
        <p:spPr>
          <a:xfrm>
            <a:off x="7656100" y="3332464"/>
            <a:ext cx="1362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iPhone or Android</a:t>
            </a:r>
            <a:endParaRPr lang="en-US" sz="1275" dirty="0"/>
          </a:p>
        </p:txBody>
      </p:sp>
      <p:sp>
        <p:nvSpPr>
          <p:cNvPr id="25" name="Text 10"/>
          <p:cNvSpPr/>
          <p:nvPr/>
        </p:nvSpPr>
        <p:spPr>
          <a:xfrm>
            <a:off x="5984719" y="4359878"/>
            <a:ext cx="13811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Online</a:t>
            </a:r>
            <a:endParaRPr lang="en-US" sz="1350" dirty="0"/>
          </a:p>
        </p:txBody>
      </p:sp>
      <p:sp>
        <p:nvSpPr>
          <p:cNvPr id="26" name="Text 11"/>
          <p:cNvSpPr/>
          <p:nvPr/>
        </p:nvSpPr>
        <p:spPr>
          <a:xfrm>
            <a:off x="7656109" y="4351639"/>
            <a:ext cx="1657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  <a:hlinkClick r:id="rId13"/>
              </a:rPr>
              <a:t>www.safeoregon.com</a:t>
            </a:r>
            <a:endParaRPr lang="en-US" sz="12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568" y="-1582"/>
            <a:ext cx="3152775" cy="548640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485" y="-28505"/>
            <a:ext cx="190500" cy="5577630"/>
          </a:xfrm>
          <a:prstGeom prst="rect">
            <a:avLst/>
          </a:prstGeom>
        </p:spPr>
      </p:pic>
      <p:sp>
        <p:nvSpPr>
          <p:cNvPr id="13" name="Text 2"/>
          <p:cNvSpPr>
            <a:spLocks noGrp="1"/>
          </p:cNvSpPr>
          <p:nvPr>
            <p:ph type="title" idx="4294967295"/>
          </p:nvPr>
        </p:nvSpPr>
        <p:spPr>
          <a:xfrm>
            <a:off x="6881603" y="249946"/>
            <a:ext cx="2724150" cy="1571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Using the SafeOregon Webform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3" descr="Example tip form with a list of questions such as name of school, where did you hear or see this incident, and details of the incident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88" y="242139"/>
            <a:ext cx="4505325" cy="4838700"/>
          </a:xfrm>
          <a:prstGeom prst="rect">
            <a:avLst/>
          </a:prstGeom>
        </p:spPr>
      </p:pic>
      <p:sp>
        <p:nvSpPr>
          <p:cNvPr id="14" name="Text 3"/>
          <p:cNvSpPr/>
          <p:nvPr/>
        </p:nvSpPr>
        <p:spPr>
          <a:xfrm>
            <a:off x="150351" y="301431"/>
            <a:ext cx="11620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00" dirty="0">
                <a:solidFill>
                  <a:srgbClr val="D31616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Make sure your school is listed in this box.</a:t>
            </a:r>
            <a:endParaRPr lang="en-US" sz="1200" dirty="0"/>
          </a:p>
        </p:txBody>
      </p:sp>
      <p:sp>
        <p:nvSpPr>
          <p:cNvPr id="6" name="Text 0"/>
          <p:cNvSpPr/>
          <p:nvPr/>
        </p:nvSpPr>
        <p:spPr>
          <a:xfrm>
            <a:off x="152988" y="2587933"/>
            <a:ext cx="11620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00" dirty="0">
                <a:solidFill>
                  <a:srgbClr val="D31616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Even if you decide to leave your name, the school will keep it confidential.</a:t>
            </a:r>
            <a:endParaRPr lang="en-US" sz="1200" dirty="0"/>
          </a:p>
        </p:txBody>
      </p:sp>
      <p:sp>
        <p:nvSpPr>
          <p:cNvPr id="15" name="Text 4"/>
          <p:cNvSpPr/>
          <p:nvPr/>
        </p:nvSpPr>
        <p:spPr>
          <a:xfrm>
            <a:off x="5162379" y="2949311"/>
            <a:ext cx="11620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00" dirty="0">
                <a:solidFill>
                  <a:srgbClr val="D31616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Give as much detail a possible, especially if you do not leave you name.</a:t>
            </a:r>
            <a:endParaRPr lang="en-US" sz="1200" dirty="0"/>
          </a:p>
        </p:txBody>
      </p:sp>
      <p:sp>
        <p:nvSpPr>
          <p:cNvPr id="7" name="Text 1"/>
          <p:cNvSpPr/>
          <p:nvPr/>
        </p:nvSpPr>
        <p:spPr>
          <a:xfrm>
            <a:off x="5162283" y="4517841"/>
            <a:ext cx="11620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00" dirty="0">
                <a:solidFill>
                  <a:srgbClr val="D31616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Include screenshots, photos, or short videos if you have them.</a:t>
            </a:r>
            <a:endParaRPr lang="en-US" sz="1200" dirty="0"/>
          </a:p>
        </p:txBody>
      </p:sp>
      <p:pic>
        <p:nvPicPr>
          <p:cNvPr id="8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172" y="311798"/>
            <a:ext cx="688330" cy="190500"/>
          </a:xfrm>
          <a:prstGeom prst="rect">
            <a:avLst/>
          </a:prstGeom>
        </p:spPr>
      </p:pic>
      <p:pic>
        <p:nvPicPr>
          <p:cNvPr id="9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080" y="3239214"/>
            <a:ext cx="688330" cy="190500"/>
          </a:xfrm>
          <a:prstGeom prst="rect">
            <a:avLst/>
          </a:prstGeom>
        </p:spPr>
      </p:pic>
      <p:pic>
        <p:nvPicPr>
          <p:cNvPr id="10" name="Imag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5790" y="2661009"/>
            <a:ext cx="623590" cy="190500"/>
          </a:xfrm>
          <a:prstGeom prst="rect">
            <a:avLst/>
          </a:prstGeom>
        </p:spPr>
      </p:pic>
      <p:pic>
        <p:nvPicPr>
          <p:cNvPr id="11" name="Imag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5761" y="4258532"/>
            <a:ext cx="623590" cy="190500"/>
          </a:xfrm>
          <a:prstGeom prst="rect">
            <a:avLst/>
          </a:prstGeom>
        </p:spPr>
      </p:pic>
      <p:pic>
        <p:nvPicPr>
          <p:cNvPr id="12" name="Imag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0353" y="4332627"/>
            <a:ext cx="9810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" y="117"/>
            <a:ext cx="9753600" cy="1019175"/>
          </a:xfrm>
          <a:prstGeom prst="rect">
            <a:avLst/>
          </a:prstGeom>
        </p:spPr>
      </p:pic>
      <p:sp>
        <p:nvSpPr>
          <p:cNvPr id="4" name="Text 0"/>
          <p:cNvSpPr>
            <a:spLocks noGrp="1"/>
          </p:cNvSpPr>
          <p:nvPr>
            <p:ph type="title" idx="4294967295"/>
          </p:nvPr>
        </p:nvSpPr>
        <p:spPr>
          <a:xfrm>
            <a:off x="516607" y="249946"/>
            <a:ext cx="9096375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Using the SafeOregon Mobile App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51" y="744916"/>
            <a:ext cx="9143409" cy="190500"/>
          </a:xfrm>
          <a:prstGeom prst="rect">
            <a:avLst/>
          </a:prstGeom>
        </p:spPr>
      </p:pic>
      <p:pic>
        <p:nvPicPr>
          <p:cNvPr id="6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8792" y="54636"/>
            <a:ext cx="981075" cy="752475"/>
          </a:xfrm>
          <a:prstGeom prst="rect">
            <a:avLst/>
          </a:prstGeom>
        </p:spPr>
      </p:pic>
      <p:pic>
        <p:nvPicPr>
          <p:cNvPr id="7" name="Image 4" descr="Page 1 of the SafeOregon mobile app with options to call help line, submit a tip, or resourc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358" y="1261081"/>
            <a:ext cx="1743075" cy="3581400"/>
          </a:xfrm>
          <a:prstGeom prst="rect">
            <a:avLst/>
          </a:prstGeom>
        </p:spPr>
      </p:pic>
      <p:pic>
        <p:nvPicPr>
          <p:cNvPr id="8" name="Image 5" descr="Form 1 asking questions about school name and where it happene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1154" y="1257814"/>
            <a:ext cx="1743075" cy="3581400"/>
          </a:xfrm>
          <a:prstGeom prst="rect">
            <a:avLst/>
          </a:prstGeom>
        </p:spPr>
      </p:pic>
      <p:pic>
        <p:nvPicPr>
          <p:cNvPr id="9" name="Image 6" descr="Form 2 asking questions about who was causing harm and description of what happene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4783" y="1257852"/>
            <a:ext cx="1752600" cy="3590925"/>
          </a:xfrm>
          <a:prstGeom prst="rect">
            <a:avLst/>
          </a:prstGeom>
        </p:spPr>
      </p:pic>
      <p:pic>
        <p:nvPicPr>
          <p:cNvPr id="10" name="Image 7" descr="Form 3 asking how many times the incident happened 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2563" y="1265006"/>
            <a:ext cx="1743075" cy="3581400"/>
          </a:xfrm>
          <a:prstGeom prst="rect">
            <a:avLst/>
          </a:prstGeom>
        </p:spPr>
      </p:pic>
      <p:pic>
        <p:nvPicPr>
          <p:cNvPr id="11" name="Image 8" descr="Form 4 asking about optional contact information and photos or videos to uploa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7180" y="1265120"/>
            <a:ext cx="1743075" cy="3590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95750" cy="548640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043" y="473258"/>
            <a:ext cx="571500" cy="571500"/>
          </a:xfrm>
          <a:prstGeom prst="rect">
            <a:avLst/>
          </a:prstGeom>
        </p:spPr>
      </p:pic>
      <p:pic>
        <p:nvPicPr>
          <p:cNvPr id="5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1043" y="1303944"/>
            <a:ext cx="571500" cy="571500"/>
          </a:xfrm>
          <a:prstGeom prst="rect">
            <a:avLst/>
          </a:prstGeom>
        </p:spPr>
      </p:pic>
      <p:pic>
        <p:nvPicPr>
          <p:cNvPr id="6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043" y="2134629"/>
            <a:ext cx="571500" cy="571500"/>
          </a:xfrm>
          <a:prstGeom prst="rect">
            <a:avLst/>
          </a:prstGeom>
        </p:spPr>
      </p:pic>
      <p:pic>
        <p:nvPicPr>
          <p:cNvPr id="7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1043" y="2965304"/>
            <a:ext cx="571500" cy="571500"/>
          </a:xfrm>
          <a:prstGeom prst="rect">
            <a:avLst/>
          </a:prstGeom>
        </p:spPr>
      </p:pic>
      <p:pic>
        <p:nvPicPr>
          <p:cNvPr id="8" name="Imag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043" y="3795989"/>
            <a:ext cx="571500" cy="571500"/>
          </a:xfrm>
          <a:prstGeom prst="rect">
            <a:avLst/>
          </a:prstGeom>
        </p:spPr>
      </p:pic>
      <p:pic>
        <p:nvPicPr>
          <p:cNvPr id="9" name="Imag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356" y="-24615"/>
            <a:ext cx="190500" cy="5540873"/>
          </a:xfrm>
          <a:prstGeom prst="rect">
            <a:avLst/>
          </a:prstGeom>
        </p:spPr>
      </p:pic>
      <p:pic>
        <p:nvPicPr>
          <p:cNvPr id="10" name="Imag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1397" y="4486018"/>
            <a:ext cx="981075" cy="752475"/>
          </a:xfrm>
          <a:prstGeom prst="rect">
            <a:avLst/>
          </a:prstGeom>
        </p:spPr>
      </p:pic>
      <p:sp>
        <p:nvSpPr>
          <p:cNvPr id="11" name="Text 0"/>
          <p:cNvSpPr>
            <a:spLocks noGrp="1"/>
          </p:cNvSpPr>
          <p:nvPr>
            <p:ph type="title" idx="4294967295"/>
          </p:nvPr>
        </p:nvSpPr>
        <p:spPr>
          <a:xfrm>
            <a:off x="542224" y="426491"/>
            <a:ext cx="3019425" cy="1571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Learning Objectives (HS)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1"/>
          <p:cNvSpPr/>
          <p:nvPr/>
        </p:nvSpPr>
        <p:spPr>
          <a:xfrm>
            <a:off x="534984" y="2327605"/>
            <a:ext cx="3028950" cy="790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105600"/>
              </a:lnSpc>
              <a:buSzPct val="100000"/>
              <a:buChar char="•"/>
            </a:pPr>
            <a:r>
              <a:rPr lang="en-US" sz="97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HS.SEM.6 Describe the signs and symptoms of mental health challenges, including the warning signs of suicide, self-harm, eating disorders and disordered eating, and other unsafe behaviors.</a:t>
            </a:r>
            <a:endParaRPr lang="en-US" sz="975" dirty="0"/>
          </a:p>
        </p:txBody>
      </p:sp>
      <p:sp>
        <p:nvSpPr>
          <p:cNvPr id="13" name="Text 2"/>
          <p:cNvSpPr/>
          <p:nvPr/>
        </p:nvSpPr>
        <p:spPr>
          <a:xfrm>
            <a:off x="534911" y="3245653"/>
            <a:ext cx="30289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105600"/>
              </a:lnSpc>
              <a:buSzPct val="100000"/>
              <a:buChar char="•"/>
            </a:pPr>
            <a:r>
              <a:rPr lang="en-US" sz="97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HS.SFA.7 Evaluate strategies for using social media safely, legally, and respectfully.</a:t>
            </a:r>
            <a:endParaRPr lang="en-US" sz="975" dirty="0"/>
          </a:p>
        </p:txBody>
      </p:sp>
      <p:sp>
        <p:nvSpPr>
          <p:cNvPr id="14" name="Text 3"/>
          <p:cNvSpPr/>
          <p:nvPr/>
        </p:nvSpPr>
        <p:spPr>
          <a:xfrm>
            <a:off x="535003" y="3780577"/>
            <a:ext cx="302895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105600"/>
              </a:lnSpc>
              <a:buSzPct val="100000"/>
              <a:buChar char="•"/>
            </a:pPr>
            <a:r>
              <a:rPr lang="en-US" sz="97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HS.HRVP.9 Model how to be an upstander by addressing hurtful comments, addressing concepts of intent, impact, and repair.</a:t>
            </a:r>
            <a:endParaRPr lang="en-US" sz="975" dirty="0"/>
          </a:p>
        </p:txBody>
      </p:sp>
      <p:sp>
        <p:nvSpPr>
          <p:cNvPr id="15" name="Text 4"/>
          <p:cNvSpPr/>
          <p:nvPr/>
        </p:nvSpPr>
        <p:spPr>
          <a:xfrm>
            <a:off x="534994" y="4489009"/>
            <a:ext cx="302895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105600"/>
              </a:lnSpc>
              <a:buSzPct val="100000"/>
              <a:buChar char="•"/>
            </a:pPr>
            <a:r>
              <a:rPr lang="en-US" sz="97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HS.SEM.8 Advocate for safer school communities to prevent bullying and violence and improve mental health.</a:t>
            </a:r>
            <a:endParaRPr lang="en-US" sz="975" dirty="0"/>
          </a:p>
        </p:txBody>
      </p:sp>
      <p:sp>
        <p:nvSpPr>
          <p:cNvPr id="16" name="Text 5"/>
          <p:cNvSpPr/>
          <p:nvPr/>
        </p:nvSpPr>
        <p:spPr>
          <a:xfrm>
            <a:off x="4513926" y="587810"/>
            <a:ext cx="4572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1</a:t>
            </a:r>
            <a:endParaRPr lang="en-US" sz="2625" dirty="0"/>
          </a:p>
        </p:txBody>
      </p:sp>
      <p:sp>
        <p:nvSpPr>
          <p:cNvPr id="17" name="Text 6"/>
          <p:cNvSpPr/>
          <p:nvPr/>
        </p:nvSpPr>
        <p:spPr>
          <a:xfrm>
            <a:off x="5228568" y="565246"/>
            <a:ext cx="4029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Understand the SafeOregon program.</a:t>
            </a:r>
            <a:endParaRPr lang="en-US" sz="1275" dirty="0"/>
          </a:p>
        </p:txBody>
      </p:sp>
      <p:sp>
        <p:nvSpPr>
          <p:cNvPr id="18" name="Text 7"/>
          <p:cNvSpPr/>
          <p:nvPr/>
        </p:nvSpPr>
        <p:spPr>
          <a:xfrm>
            <a:off x="4513926" y="1418492"/>
            <a:ext cx="4572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2</a:t>
            </a:r>
            <a:endParaRPr lang="en-US" sz="2625" dirty="0"/>
          </a:p>
        </p:txBody>
      </p:sp>
      <p:sp>
        <p:nvSpPr>
          <p:cNvPr id="19" name="Text 8"/>
          <p:cNvSpPr/>
          <p:nvPr/>
        </p:nvSpPr>
        <p:spPr>
          <a:xfrm>
            <a:off x="5228568" y="1393517"/>
            <a:ext cx="402907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Analyze risk factors and signs of dangerous actions and behaviors.</a:t>
            </a:r>
            <a:endParaRPr lang="en-US" sz="1275" dirty="0"/>
          </a:p>
        </p:txBody>
      </p:sp>
      <p:sp>
        <p:nvSpPr>
          <p:cNvPr id="20" name="Text 9"/>
          <p:cNvSpPr/>
          <p:nvPr/>
        </p:nvSpPr>
        <p:spPr>
          <a:xfrm>
            <a:off x="4513926" y="2249176"/>
            <a:ext cx="4572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3</a:t>
            </a:r>
            <a:endParaRPr lang="en-US" sz="2625" dirty="0"/>
          </a:p>
        </p:txBody>
      </p:sp>
      <p:sp>
        <p:nvSpPr>
          <p:cNvPr id="21" name="Text 10"/>
          <p:cNvSpPr/>
          <p:nvPr/>
        </p:nvSpPr>
        <p:spPr>
          <a:xfrm>
            <a:off x="5228568" y="2221792"/>
            <a:ext cx="402907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Learn where to go for help and how to report concerning actions and behaviors.</a:t>
            </a:r>
            <a:endParaRPr lang="en-US" sz="1275" dirty="0"/>
          </a:p>
        </p:txBody>
      </p:sp>
      <p:sp>
        <p:nvSpPr>
          <p:cNvPr id="22" name="Text 11"/>
          <p:cNvSpPr/>
          <p:nvPr/>
        </p:nvSpPr>
        <p:spPr>
          <a:xfrm>
            <a:off x="4513926" y="3079852"/>
            <a:ext cx="4572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4</a:t>
            </a:r>
            <a:endParaRPr lang="en-US" sz="2625" dirty="0"/>
          </a:p>
        </p:txBody>
      </p:sp>
      <p:sp>
        <p:nvSpPr>
          <p:cNvPr id="23" name="Text 12"/>
          <p:cNvSpPr/>
          <p:nvPr/>
        </p:nvSpPr>
        <p:spPr>
          <a:xfrm>
            <a:off x="5228568" y="3050067"/>
            <a:ext cx="4029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Evaluate and learn tips for staying safe online.</a:t>
            </a:r>
            <a:endParaRPr lang="en-US" sz="1275" dirty="0"/>
          </a:p>
        </p:txBody>
      </p:sp>
      <p:sp>
        <p:nvSpPr>
          <p:cNvPr id="24" name="Text 13"/>
          <p:cNvSpPr/>
          <p:nvPr/>
        </p:nvSpPr>
        <p:spPr>
          <a:xfrm>
            <a:off x="4513926" y="3910536"/>
            <a:ext cx="4572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5</a:t>
            </a:r>
            <a:endParaRPr lang="en-US" sz="2625" dirty="0"/>
          </a:p>
        </p:txBody>
      </p:sp>
      <p:sp>
        <p:nvSpPr>
          <p:cNvPr id="25" name="Text 14"/>
          <p:cNvSpPr/>
          <p:nvPr/>
        </p:nvSpPr>
        <p:spPr>
          <a:xfrm>
            <a:off x="5222281" y="3878332"/>
            <a:ext cx="4038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Advocate for safe school communities.</a:t>
            </a:r>
            <a:endParaRPr lang="en-US" sz="127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21" y="2161375"/>
            <a:ext cx="9124950" cy="657225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02" y="3829536"/>
            <a:ext cx="9115425" cy="628650"/>
          </a:xfrm>
          <a:prstGeom prst="rect">
            <a:avLst/>
          </a:prstGeom>
        </p:spPr>
      </p:pic>
      <p:pic>
        <p:nvPicPr>
          <p:cNvPr id="5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60" y="4510649"/>
            <a:ext cx="9096375" cy="895350"/>
          </a:xfrm>
          <a:prstGeom prst="rect">
            <a:avLst/>
          </a:prstGeom>
        </p:spPr>
      </p:pic>
      <p:pic>
        <p:nvPicPr>
          <p:cNvPr id="6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543" y="2862586"/>
            <a:ext cx="9124950" cy="895350"/>
          </a:xfrm>
          <a:prstGeom prst="rect">
            <a:avLst/>
          </a:prstGeom>
        </p:spPr>
      </p:pic>
      <p:pic>
        <p:nvPicPr>
          <p:cNvPr id="7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298" y="1214504"/>
            <a:ext cx="9115425" cy="895350"/>
          </a:xfrm>
          <a:prstGeom prst="rect">
            <a:avLst/>
          </a:prstGeom>
        </p:spPr>
      </p:pic>
      <p:pic>
        <p:nvPicPr>
          <p:cNvPr id="8" name="Imag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763125" cy="1104900"/>
          </a:xfrm>
          <a:prstGeom prst="rect">
            <a:avLst/>
          </a:prstGeom>
        </p:spPr>
      </p:pic>
      <p:sp>
        <p:nvSpPr>
          <p:cNvPr id="9" name="Text 0"/>
          <p:cNvSpPr>
            <a:spLocks noGrp="1"/>
          </p:cNvSpPr>
          <p:nvPr>
            <p:ph type="title" idx="4294967295"/>
          </p:nvPr>
        </p:nvSpPr>
        <p:spPr>
          <a:xfrm>
            <a:off x="557773" y="233676"/>
            <a:ext cx="7905750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Additional Resources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513" y="2250196"/>
            <a:ext cx="2324100" cy="495300"/>
          </a:xfrm>
          <a:prstGeom prst="rect">
            <a:avLst/>
          </a:prstGeom>
        </p:spPr>
      </p:pic>
      <p:pic>
        <p:nvPicPr>
          <p:cNvPr id="11" name="Imag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057" y="2934329"/>
            <a:ext cx="2314575" cy="752475"/>
          </a:xfrm>
          <a:prstGeom prst="rect">
            <a:avLst/>
          </a:prstGeom>
        </p:spPr>
      </p:pic>
      <p:pic>
        <p:nvPicPr>
          <p:cNvPr id="12" name="Imag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438" y="3898687"/>
            <a:ext cx="2295525" cy="495300"/>
          </a:xfrm>
          <a:prstGeom prst="rect">
            <a:avLst/>
          </a:prstGeom>
        </p:spPr>
      </p:pic>
      <p:pic>
        <p:nvPicPr>
          <p:cNvPr id="13" name="Imag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0477" y="855864"/>
            <a:ext cx="9822942" cy="190500"/>
          </a:xfrm>
          <a:prstGeom prst="rect">
            <a:avLst/>
          </a:prstGeom>
        </p:spPr>
      </p:pic>
      <p:pic>
        <p:nvPicPr>
          <p:cNvPr id="14" name="Imag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000" y="4583782"/>
            <a:ext cx="2295525" cy="752475"/>
          </a:xfrm>
          <a:prstGeom prst="rect">
            <a:avLst/>
          </a:prstGeom>
        </p:spPr>
      </p:pic>
      <p:pic>
        <p:nvPicPr>
          <p:cNvPr id="15" name="Imag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4134" y="1296372"/>
            <a:ext cx="2324100" cy="742950"/>
          </a:xfrm>
          <a:prstGeom prst="rect">
            <a:avLst/>
          </a:prstGeom>
        </p:spPr>
      </p:pic>
      <p:pic>
        <p:nvPicPr>
          <p:cNvPr id="16" name="Imag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92182" y="122823"/>
            <a:ext cx="981075" cy="752475"/>
          </a:xfrm>
          <a:prstGeom prst="rect">
            <a:avLst/>
          </a:prstGeom>
        </p:spPr>
      </p:pic>
      <p:sp>
        <p:nvSpPr>
          <p:cNvPr id="17" name="Text 1"/>
          <p:cNvSpPr/>
          <p:nvPr/>
        </p:nvSpPr>
        <p:spPr>
          <a:xfrm>
            <a:off x="703130" y="1407357"/>
            <a:ext cx="185737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988 Suicide and Crisis Line</a:t>
            </a:r>
            <a:endParaRPr lang="en-US" sz="2025" dirty="0"/>
          </a:p>
        </p:txBody>
      </p:sp>
      <p:sp>
        <p:nvSpPr>
          <p:cNvPr id="18" name="Text 2"/>
          <p:cNvSpPr/>
          <p:nvPr/>
        </p:nvSpPr>
        <p:spPr>
          <a:xfrm>
            <a:off x="2798607" y="1380744"/>
            <a:ext cx="4429125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Available 24 hours a day</a:t>
            </a:r>
            <a:endParaRPr lang="en-US" sz="127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Call/text 9-8-8 </a:t>
            </a:r>
            <a:endParaRPr lang="en-US" sz="127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Online chat available at </a:t>
            </a: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  <a:hlinkClick r:id="rId17"/>
              </a:rPr>
              <a:t>https://chat.988lifeline.org/</a:t>
            </a:r>
            <a:endParaRPr lang="en-US" sz="1275" dirty="0"/>
          </a:p>
        </p:txBody>
      </p:sp>
      <p:sp>
        <p:nvSpPr>
          <p:cNvPr id="19" name="Text 3"/>
          <p:cNvSpPr/>
          <p:nvPr/>
        </p:nvSpPr>
        <p:spPr>
          <a:xfrm>
            <a:off x="665602" y="2364810"/>
            <a:ext cx="18669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Youthline</a:t>
            </a:r>
            <a:endParaRPr lang="en-US" sz="2025" dirty="0"/>
          </a:p>
        </p:txBody>
      </p:sp>
      <p:sp>
        <p:nvSpPr>
          <p:cNvPr id="20" name="Text 4"/>
          <p:cNvSpPr/>
          <p:nvPr/>
        </p:nvSpPr>
        <p:spPr>
          <a:xfrm>
            <a:off x="2791320" y="2204771"/>
            <a:ext cx="6581775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Available 4-10 p.m. daily</a:t>
            </a:r>
            <a:endParaRPr lang="en-US" sz="127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Call 877-968-8491 | Text 'teen2teen' to 839863 | email </a:t>
            </a: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  <a:hlinkClick r:id="rId18"/>
              </a:rPr>
              <a:t>teen2teen@linesforlife.org</a:t>
            </a:r>
            <a:endParaRPr lang="en-US" sz="127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Free &amp; confidential. No problem is too big or too small. </a:t>
            </a:r>
            <a:endParaRPr lang="en-US" sz="1275" dirty="0"/>
          </a:p>
        </p:txBody>
      </p:sp>
      <p:sp>
        <p:nvSpPr>
          <p:cNvPr id="21" name="Text 5"/>
          <p:cNvSpPr/>
          <p:nvPr/>
        </p:nvSpPr>
        <p:spPr>
          <a:xfrm>
            <a:off x="693885" y="3048876"/>
            <a:ext cx="184785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Bias Response Hotline</a:t>
            </a:r>
            <a:endParaRPr lang="en-US" sz="2025" dirty="0"/>
          </a:p>
        </p:txBody>
      </p:sp>
      <p:sp>
        <p:nvSpPr>
          <p:cNvPr id="22" name="Text 6"/>
          <p:cNvSpPr/>
          <p:nvPr/>
        </p:nvSpPr>
        <p:spPr>
          <a:xfrm>
            <a:off x="2784158" y="3014386"/>
            <a:ext cx="5867400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Available Mon-Fri from 9 a.m.-5 p.m.</a:t>
            </a:r>
            <a:endParaRPr lang="en-US" sz="127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Call 1-844-924-BIAS (2427) | </a:t>
            </a: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  <a:hlinkClick r:id="rId19"/>
              </a:rPr>
              <a:t>https://justice.oregon.gov/CrimeReporting/</a:t>
            </a:r>
            <a:endParaRPr lang="en-US" sz="127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Confidential, non-emergency hotline</a:t>
            </a:r>
            <a:endParaRPr lang="en-US" sz="1275" dirty="0"/>
          </a:p>
        </p:txBody>
      </p:sp>
      <p:sp>
        <p:nvSpPr>
          <p:cNvPr id="23" name="Text 7"/>
          <p:cNvSpPr/>
          <p:nvPr/>
        </p:nvSpPr>
        <p:spPr>
          <a:xfrm>
            <a:off x="688824" y="4013235"/>
            <a:ext cx="18288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Take it Down</a:t>
            </a:r>
            <a:endParaRPr lang="en-US" sz="2025" dirty="0"/>
          </a:p>
        </p:txBody>
      </p:sp>
      <p:sp>
        <p:nvSpPr>
          <p:cNvPr id="24" name="Text 8"/>
          <p:cNvSpPr/>
          <p:nvPr/>
        </p:nvSpPr>
        <p:spPr>
          <a:xfrm>
            <a:off x="2762526" y="3852815"/>
            <a:ext cx="4733925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Available 24 hours a day</a:t>
            </a:r>
            <a:endParaRPr lang="en-US" sz="127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Call/text 9-8-8 </a:t>
            </a:r>
            <a:endParaRPr lang="en-US" sz="127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Online chat available at </a:t>
            </a: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  <a:hlinkClick r:id="rId17"/>
              </a:rPr>
              <a:t>https://chat.988lifeline.org/</a:t>
            </a:r>
            <a:endParaRPr lang="en-US" sz="1275" dirty="0"/>
          </a:p>
        </p:txBody>
      </p:sp>
      <p:sp>
        <p:nvSpPr>
          <p:cNvPr id="25" name="Text 9"/>
          <p:cNvSpPr/>
          <p:nvPr/>
        </p:nvSpPr>
        <p:spPr>
          <a:xfrm>
            <a:off x="667569" y="4698330"/>
            <a:ext cx="181927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The Trevor Project</a:t>
            </a:r>
            <a:endParaRPr lang="en-US" sz="2025" dirty="0"/>
          </a:p>
        </p:txBody>
      </p:sp>
      <p:sp>
        <p:nvSpPr>
          <p:cNvPr id="26" name="Text 10"/>
          <p:cNvSpPr/>
          <p:nvPr/>
        </p:nvSpPr>
        <p:spPr>
          <a:xfrm>
            <a:off x="2791397" y="4669660"/>
            <a:ext cx="4705350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Available 24 hours a day</a:t>
            </a:r>
            <a:endParaRPr lang="en-US" sz="127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Call/text 9-8-8 </a:t>
            </a:r>
            <a:endParaRPr lang="en-US" sz="127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Online chat available at </a:t>
            </a: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  <a:hlinkClick r:id="rId17"/>
              </a:rPr>
              <a:t>https://chat.988lifeline.org/</a:t>
            </a:r>
            <a:endParaRPr lang="en-US" sz="127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A53845-EFDA-81E7-D805-C19868DA5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pic>
          <p:nvPicPr>
            <p:cNvPr id="2" name="Image 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753600" cy="5486400"/>
            </a:xfrm>
            <a:prstGeom prst="rect">
              <a:avLst/>
            </a:prstGeom>
          </p:spPr>
        </p:pic>
        <p:pic>
          <p:nvPicPr>
            <p:cNvPr id="4" name="Image 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252" y="404031"/>
              <a:ext cx="981075" cy="752475"/>
            </a:xfrm>
            <a:prstGeom prst="rect">
              <a:avLst/>
            </a:prstGeom>
          </p:spPr>
        </p:pic>
      </p:grpSp>
      <p:sp>
        <p:nvSpPr>
          <p:cNvPr id="3" name="Text 0"/>
          <p:cNvSpPr>
            <a:spLocks noGrp="1"/>
          </p:cNvSpPr>
          <p:nvPr>
            <p:ph type="title" idx="4294967295"/>
          </p:nvPr>
        </p:nvSpPr>
        <p:spPr>
          <a:xfrm>
            <a:off x="630300" y="401751"/>
            <a:ext cx="8610600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00435C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Poster Activity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2" descr="A poster on How to Use the SafeOregon Tipline with contact information and a QR cod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21" y="998982"/>
            <a:ext cx="2809875" cy="42767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983936" y="1402366"/>
            <a:ext cx="5124450" cy="3343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86166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To advocate for SafeOregon at your school, create a poster to advertise SafeOregon to your classmates. </a:t>
            </a:r>
            <a:endParaRPr lang="en-US" sz="2025" dirty="0"/>
          </a:p>
          <a:p>
            <a:pPr marL="0" indent="0" algn="l">
              <a:lnSpc>
                <a:spcPct val="86166"/>
              </a:lnSpc>
              <a:buNone/>
            </a:pPr>
            <a:r>
              <a:rPr lang="en-US" sz="2025" dirty="0">
                <a:solidFill>
                  <a:srgbClr val="000000"/>
                </a:solidFill>
              </a:rPr>
              <a:t> </a:t>
            </a:r>
            <a:endParaRPr lang="en-US" sz="2025" dirty="0"/>
          </a:p>
          <a:p>
            <a:pPr marL="0" indent="0" algn="l">
              <a:lnSpc>
                <a:spcPct val="86166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Your poster should include: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 slogan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'SafeOregon' logo prominently displayed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3-4 tips for how to use SafeOregon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An example of when to use SafeOregon</a:t>
            </a:r>
            <a:endParaRPr lang="en-US" sz="20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6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5" y="0"/>
            <a:ext cx="9782175" cy="1247775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298" y="982161"/>
            <a:ext cx="9837134" cy="190500"/>
          </a:xfrm>
          <a:prstGeom prst="rect">
            <a:avLst/>
          </a:prstGeom>
        </p:spPr>
      </p:pic>
      <p:sp>
        <p:nvSpPr>
          <p:cNvPr id="9" name="Text 2"/>
          <p:cNvSpPr>
            <a:spLocks noGrp="1"/>
          </p:cNvSpPr>
          <p:nvPr>
            <p:ph type="title" idx="4294967295"/>
          </p:nvPr>
        </p:nvSpPr>
        <p:spPr>
          <a:xfrm>
            <a:off x="687049" y="361552"/>
            <a:ext cx="2828925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Exit Ticket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0"/>
          <p:cNvSpPr/>
          <p:nvPr/>
        </p:nvSpPr>
        <p:spPr>
          <a:xfrm>
            <a:off x="687942" y="1821618"/>
            <a:ext cx="8782050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025" dirty="0">
                <a:solidFill>
                  <a:srgbClr val="242952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Take the Student Survey (four options)</a:t>
            </a:r>
            <a:endParaRPr lang="en-US" sz="2025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25" dirty="0">
                <a:solidFill>
                  <a:srgbClr val="242952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Scan the QR code</a:t>
            </a:r>
            <a:endParaRPr lang="en-US" sz="2025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25" dirty="0">
                <a:solidFill>
                  <a:srgbClr val="242952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On the Web: </a:t>
            </a:r>
            <a:r>
              <a:rPr lang="en-US" sz="2025" dirty="0">
                <a:solidFill>
                  <a:srgbClr val="242952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  <a:hlinkClick r:id="rId6"/>
              </a:rPr>
              <a:t>https://www.surveymonkey.com/r/6T8RMMK</a:t>
            </a:r>
            <a:endParaRPr lang="en-US" sz="2025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25" dirty="0">
                <a:solidFill>
                  <a:srgbClr val="242952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Google Forms: </a:t>
            </a:r>
            <a:r>
              <a:rPr lang="en-US" sz="2025" dirty="0">
                <a:solidFill>
                  <a:srgbClr val="242952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  <a:hlinkClick r:id="rId7"/>
              </a:rPr>
              <a:t>https://forms.gle/gketWKcfYeAy6Va46</a:t>
            </a:r>
            <a:endParaRPr lang="en-US" sz="2025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25" dirty="0">
                <a:solidFill>
                  <a:srgbClr val="242952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Fill out the paper survey</a:t>
            </a:r>
            <a:endParaRPr lang="en-US" sz="2025" dirty="0"/>
          </a:p>
        </p:txBody>
      </p:sp>
      <p:pic>
        <p:nvPicPr>
          <p:cNvPr id="10" name="Image 5" descr="QR code for student surve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793" y="1980676"/>
            <a:ext cx="1228725" cy="122872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87939" y="4214203"/>
            <a:ext cx="8782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025" dirty="0">
                <a:solidFill>
                  <a:srgbClr val="242952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Download the SafeOregon App</a:t>
            </a:r>
            <a:endParaRPr lang="en-US" sz="2025" dirty="0"/>
          </a:p>
        </p:txBody>
      </p:sp>
      <p:pic>
        <p:nvPicPr>
          <p:cNvPr id="7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" b="-31253"/>
          <a:stretch>
            <a:fillRect/>
          </a:stretch>
        </p:blipFill>
        <p:spPr>
          <a:xfrm>
            <a:off x="4337314" y="4129183"/>
            <a:ext cx="3802856" cy="375056"/>
          </a:xfrm>
          <a:prstGeom prst="rect">
            <a:avLst/>
          </a:prstGeom>
        </p:spPr>
      </p:pic>
      <p:pic>
        <p:nvPicPr>
          <p:cNvPr id="8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6167" y="173943"/>
            <a:ext cx="981075" cy="752475"/>
          </a:xfrm>
          <a:prstGeom prst="rect">
            <a:avLst/>
          </a:prstGeom>
        </p:spPr>
      </p:pic>
      <p:pic>
        <p:nvPicPr>
          <p:cNvPr id="11" name="Image 6" descr="SafeOregon mobile app logo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6603" y="3712283"/>
            <a:ext cx="1295400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95750" cy="548640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043" y="473258"/>
            <a:ext cx="571500" cy="571500"/>
          </a:xfrm>
          <a:prstGeom prst="rect">
            <a:avLst/>
          </a:prstGeom>
        </p:spPr>
      </p:pic>
      <p:pic>
        <p:nvPicPr>
          <p:cNvPr id="5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1043" y="1303944"/>
            <a:ext cx="571500" cy="571500"/>
          </a:xfrm>
          <a:prstGeom prst="rect">
            <a:avLst/>
          </a:prstGeom>
        </p:spPr>
      </p:pic>
      <p:pic>
        <p:nvPicPr>
          <p:cNvPr id="6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043" y="2134629"/>
            <a:ext cx="571500" cy="571500"/>
          </a:xfrm>
          <a:prstGeom prst="rect">
            <a:avLst/>
          </a:prstGeom>
        </p:spPr>
      </p:pic>
      <p:pic>
        <p:nvPicPr>
          <p:cNvPr id="7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1043" y="2965304"/>
            <a:ext cx="571500" cy="571500"/>
          </a:xfrm>
          <a:prstGeom prst="rect">
            <a:avLst/>
          </a:prstGeom>
        </p:spPr>
      </p:pic>
      <p:pic>
        <p:nvPicPr>
          <p:cNvPr id="8" name="Imag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043" y="3795989"/>
            <a:ext cx="571500" cy="571500"/>
          </a:xfrm>
          <a:prstGeom prst="rect">
            <a:avLst/>
          </a:prstGeom>
        </p:spPr>
      </p:pic>
      <p:pic>
        <p:nvPicPr>
          <p:cNvPr id="9" name="Imag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356" y="-24615"/>
            <a:ext cx="190500" cy="5540873"/>
          </a:xfrm>
          <a:prstGeom prst="rect">
            <a:avLst/>
          </a:prstGeom>
        </p:spPr>
      </p:pic>
      <p:pic>
        <p:nvPicPr>
          <p:cNvPr id="10" name="Imag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1292" y="4426372"/>
            <a:ext cx="981075" cy="752475"/>
          </a:xfrm>
          <a:prstGeom prst="rect">
            <a:avLst/>
          </a:prstGeom>
        </p:spPr>
      </p:pic>
      <p:sp>
        <p:nvSpPr>
          <p:cNvPr id="11" name="Text 0"/>
          <p:cNvSpPr>
            <a:spLocks noGrp="1"/>
          </p:cNvSpPr>
          <p:nvPr>
            <p:ph type="title" idx="4294967295"/>
          </p:nvPr>
        </p:nvSpPr>
        <p:spPr>
          <a:xfrm>
            <a:off x="534978" y="469863"/>
            <a:ext cx="3019425" cy="1571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Learning Objectives (MS)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1"/>
          <p:cNvSpPr/>
          <p:nvPr/>
        </p:nvSpPr>
        <p:spPr>
          <a:xfrm>
            <a:off x="534984" y="2327605"/>
            <a:ext cx="3028950" cy="790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105600"/>
              </a:lnSpc>
              <a:buSzPct val="100000"/>
              <a:buChar char="•"/>
            </a:pPr>
            <a:r>
              <a:rPr lang="en-US" sz="97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7.SEM.3 Identify and discuss causes, symptoms, and impacts of depression, anxiety, including eating disorders and disordered eating, trauma, self-harm, and suicide.</a:t>
            </a:r>
            <a:endParaRPr lang="en-US" sz="975" dirty="0"/>
          </a:p>
        </p:txBody>
      </p:sp>
      <p:sp>
        <p:nvSpPr>
          <p:cNvPr id="13" name="Text 2"/>
          <p:cNvSpPr/>
          <p:nvPr/>
        </p:nvSpPr>
        <p:spPr>
          <a:xfrm>
            <a:off x="534911" y="3245653"/>
            <a:ext cx="302895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105600"/>
              </a:lnSpc>
              <a:buSzPct val="100000"/>
              <a:buChar char="•"/>
            </a:pPr>
            <a:r>
              <a:rPr lang="en-US" sz="97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8.SFA.4 Work cooperatively to create projects that advocate for practices that promote safe and accessible communities.</a:t>
            </a:r>
            <a:endParaRPr lang="en-US" sz="975" dirty="0"/>
          </a:p>
        </p:txBody>
      </p:sp>
      <p:sp>
        <p:nvSpPr>
          <p:cNvPr id="14" name="Text 3"/>
          <p:cNvSpPr/>
          <p:nvPr/>
        </p:nvSpPr>
        <p:spPr>
          <a:xfrm>
            <a:off x="535013" y="3990242"/>
            <a:ext cx="3028950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105600"/>
              </a:lnSpc>
              <a:buSzPct val="100000"/>
              <a:buChar char="•"/>
            </a:pPr>
            <a:r>
              <a:rPr lang="en-US" sz="975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8.SEM.4 Recognize when professional services are needed for self and others experiencing chronic or serious mental health concerns and traumatic stress, including self-harm, eating disorders and disordered eating, substance use and abuse, and suicidal ideation.</a:t>
            </a:r>
            <a:endParaRPr lang="en-US" sz="975" dirty="0"/>
          </a:p>
        </p:txBody>
      </p:sp>
      <p:sp>
        <p:nvSpPr>
          <p:cNvPr id="15" name="Text 4"/>
          <p:cNvSpPr/>
          <p:nvPr/>
        </p:nvSpPr>
        <p:spPr>
          <a:xfrm>
            <a:off x="4513926" y="587810"/>
            <a:ext cx="4572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1</a:t>
            </a:r>
            <a:endParaRPr lang="en-US" sz="2625" dirty="0"/>
          </a:p>
        </p:txBody>
      </p:sp>
      <p:sp>
        <p:nvSpPr>
          <p:cNvPr id="16" name="Text 5"/>
          <p:cNvSpPr/>
          <p:nvPr/>
        </p:nvSpPr>
        <p:spPr>
          <a:xfrm>
            <a:off x="5228568" y="565246"/>
            <a:ext cx="4029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Understand the SafeOregon program.</a:t>
            </a:r>
            <a:endParaRPr lang="en-US" sz="1275" dirty="0"/>
          </a:p>
        </p:txBody>
      </p:sp>
      <p:sp>
        <p:nvSpPr>
          <p:cNvPr id="17" name="Text 6"/>
          <p:cNvSpPr/>
          <p:nvPr/>
        </p:nvSpPr>
        <p:spPr>
          <a:xfrm>
            <a:off x="4513926" y="1418492"/>
            <a:ext cx="4572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2</a:t>
            </a:r>
            <a:endParaRPr lang="en-US" sz="2625" dirty="0"/>
          </a:p>
        </p:txBody>
      </p:sp>
      <p:sp>
        <p:nvSpPr>
          <p:cNvPr id="18" name="Text 7"/>
          <p:cNvSpPr/>
          <p:nvPr/>
        </p:nvSpPr>
        <p:spPr>
          <a:xfrm>
            <a:off x="5228568" y="1393517"/>
            <a:ext cx="402907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Analyze risk factors and signs of dangerous actions and behaviors.</a:t>
            </a:r>
            <a:endParaRPr lang="en-US" sz="1275" dirty="0"/>
          </a:p>
        </p:txBody>
      </p:sp>
      <p:sp>
        <p:nvSpPr>
          <p:cNvPr id="19" name="Text 8"/>
          <p:cNvSpPr/>
          <p:nvPr/>
        </p:nvSpPr>
        <p:spPr>
          <a:xfrm>
            <a:off x="4513926" y="2249176"/>
            <a:ext cx="4572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3</a:t>
            </a:r>
            <a:endParaRPr lang="en-US" sz="2625" dirty="0"/>
          </a:p>
        </p:txBody>
      </p:sp>
      <p:sp>
        <p:nvSpPr>
          <p:cNvPr id="20" name="Text 9"/>
          <p:cNvSpPr/>
          <p:nvPr/>
        </p:nvSpPr>
        <p:spPr>
          <a:xfrm>
            <a:off x="5228568" y="2221792"/>
            <a:ext cx="402907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Learn where to go for help and how to report concerning actions and behaviors.</a:t>
            </a:r>
            <a:endParaRPr lang="en-US" sz="1275" dirty="0"/>
          </a:p>
        </p:txBody>
      </p:sp>
      <p:sp>
        <p:nvSpPr>
          <p:cNvPr id="21" name="Text 10"/>
          <p:cNvSpPr/>
          <p:nvPr/>
        </p:nvSpPr>
        <p:spPr>
          <a:xfrm>
            <a:off x="4513926" y="3079852"/>
            <a:ext cx="4572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4</a:t>
            </a:r>
            <a:endParaRPr lang="en-US" sz="2625" dirty="0"/>
          </a:p>
        </p:txBody>
      </p:sp>
      <p:sp>
        <p:nvSpPr>
          <p:cNvPr id="22" name="Text 11"/>
          <p:cNvSpPr/>
          <p:nvPr/>
        </p:nvSpPr>
        <p:spPr>
          <a:xfrm>
            <a:off x="5228568" y="3050067"/>
            <a:ext cx="4029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Evaluate and learn tips for staying safe online.</a:t>
            </a:r>
            <a:endParaRPr lang="en-US" sz="1275" dirty="0"/>
          </a:p>
        </p:txBody>
      </p:sp>
      <p:sp>
        <p:nvSpPr>
          <p:cNvPr id="23" name="Text 12"/>
          <p:cNvSpPr/>
          <p:nvPr/>
        </p:nvSpPr>
        <p:spPr>
          <a:xfrm>
            <a:off x="4513926" y="3910536"/>
            <a:ext cx="4572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5</a:t>
            </a:r>
            <a:endParaRPr lang="en-US" sz="2625" dirty="0"/>
          </a:p>
        </p:txBody>
      </p:sp>
      <p:sp>
        <p:nvSpPr>
          <p:cNvPr id="24" name="Text 13"/>
          <p:cNvSpPr/>
          <p:nvPr/>
        </p:nvSpPr>
        <p:spPr>
          <a:xfrm>
            <a:off x="5222281" y="3878332"/>
            <a:ext cx="4038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Advocate for safe school communities.</a:t>
            </a:r>
            <a:endParaRPr lang="en-US" sz="12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753600" cy="1371600"/>
          </a:xfrm>
          <a:prstGeom prst="rect">
            <a:avLst/>
          </a:prstGeom>
        </p:spPr>
      </p:pic>
      <p:sp>
        <p:nvSpPr>
          <p:cNvPr id="4" name="Text 0"/>
          <p:cNvSpPr>
            <a:spLocks noGrp="1"/>
          </p:cNvSpPr>
          <p:nvPr>
            <p:ph type="title" idx="4294967295"/>
          </p:nvPr>
        </p:nvSpPr>
        <p:spPr>
          <a:xfrm>
            <a:off x="618800" y="400602"/>
            <a:ext cx="8439150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DISCLAIMER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626" y="1018556"/>
            <a:ext cx="9817894" cy="190500"/>
          </a:xfrm>
          <a:prstGeom prst="rect">
            <a:avLst/>
          </a:prstGeom>
        </p:spPr>
      </p:pic>
      <p:pic>
        <p:nvPicPr>
          <p:cNvPr id="6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167" y="284725"/>
            <a:ext cx="981075" cy="752475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620243" y="1576607"/>
            <a:ext cx="5295900" cy="3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During this lesson, we will be discussing sensitive topics like violence, self harm, bullying, and drug and alcohol abuse.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While these topics may be uncomfortable to talk about, it is necessary for our safety and wellbeing as a community.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If you need a break or would like to talk to someone during or after the lesson, please let someone know.</a:t>
            </a:r>
            <a:endParaRPr lang="en-US" sz="2025" dirty="0"/>
          </a:p>
        </p:txBody>
      </p:sp>
      <p:pic>
        <p:nvPicPr>
          <p:cNvPr id="8" name="Image 4" descr="A dog looking at the camera with sad ey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817" y="1861242"/>
            <a:ext cx="3171825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sp>
        <p:nvSpPr>
          <p:cNvPr id="3" name="Text 0"/>
          <p:cNvSpPr>
            <a:spLocks noGrp="1"/>
          </p:cNvSpPr>
          <p:nvPr>
            <p:ph type="title" idx="4294967295"/>
          </p:nvPr>
        </p:nvSpPr>
        <p:spPr>
          <a:xfrm>
            <a:off x="630300" y="401751"/>
            <a:ext cx="8610600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00435C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WARM UP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15" y="3019663"/>
            <a:ext cx="4900022" cy="190500"/>
          </a:xfrm>
          <a:prstGeom prst="rect">
            <a:avLst/>
          </a:prstGeom>
        </p:spPr>
      </p:pic>
      <p:pic>
        <p:nvPicPr>
          <p:cNvPr id="5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195" y="284827"/>
            <a:ext cx="981075" cy="75247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8898" y="1159964"/>
            <a:ext cx="4905375" cy="1666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86166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Why wouldn't someone speak up when they see another person who needs help? (i.e., engaging in risky behavior, self harming, abusing drugs or alcohol, etc.) </a:t>
            </a:r>
            <a:endParaRPr lang="en-US" sz="2025" dirty="0"/>
          </a:p>
        </p:txBody>
      </p:sp>
      <p:sp>
        <p:nvSpPr>
          <p:cNvPr id="7" name="Text 2"/>
          <p:cNvSpPr/>
          <p:nvPr/>
        </p:nvSpPr>
        <p:spPr>
          <a:xfrm>
            <a:off x="630074" y="3493084"/>
            <a:ext cx="4838700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86166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Can you think of a time when you wish someone would have helped you or a friend?</a:t>
            </a:r>
            <a:endParaRPr lang="en-US" sz="2025" dirty="0"/>
          </a:p>
        </p:txBody>
      </p:sp>
      <p:pic>
        <p:nvPicPr>
          <p:cNvPr id="8" name="Image 3" descr="A group of high school girls in white uniforms&#10;&#10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517" y="1162536"/>
            <a:ext cx="2819400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53DCBF4-EE5B-FEE8-9B6D-A0CED916F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35713"/>
            <a:ext cx="9753600" cy="5540873"/>
            <a:chOff x="0" y="-35713"/>
            <a:chExt cx="9753600" cy="5540873"/>
          </a:xfrm>
        </p:grpSpPr>
        <p:pic>
          <p:nvPicPr>
            <p:cNvPr id="2" name="Image 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753600" cy="5486400"/>
            </a:xfrm>
            <a:prstGeom prst="rect">
              <a:avLst/>
            </a:prstGeom>
          </p:spPr>
        </p:pic>
        <p:pic>
          <p:nvPicPr>
            <p:cNvPr id="3" name="Image 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419475" cy="5486400"/>
            </a:xfrm>
            <a:prstGeom prst="rect">
              <a:avLst/>
            </a:prstGeom>
          </p:spPr>
        </p:pic>
        <p:pic>
          <p:nvPicPr>
            <p:cNvPr id="9" name="Image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7084" y="-35713"/>
              <a:ext cx="190500" cy="5540873"/>
            </a:xfrm>
            <a:prstGeom prst="rect">
              <a:avLst/>
            </a:prstGeom>
          </p:spPr>
        </p:pic>
        <p:pic>
          <p:nvPicPr>
            <p:cNvPr id="6" name="Image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4282" y="402623"/>
              <a:ext cx="1704975" cy="409575"/>
            </a:xfrm>
            <a:prstGeom prst="rect">
              <a:avLst/>
            </a:prstGeom>
          </p:spPr>
        </p:pic>
        <p:pic>
          <p:nvPicPr>
            <p:cNvPr id="14" name="Image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80793" y="997906"/>
              <a:ext cx="5609777" cy="190500"/>
            </a:xfrm>
            <a:prstGeom prst="rect">
              <a:avLst/>
            </a:prstGeom>
          </p:spPr>
        </p:pic>
        <p:pic>
          <p:nvPicPr>
            <p:cNvPr id="7" name="Imag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05311" y="1312002"/>
              <a:ext cx="1714500" cy="409575"/>
            </a:xfrm>
            <a:prstGeom prst="rect">
              <a:avLst/>
            </a:prstGeom>
          </p:spPr>
        </p:pic>
        <p:pic>
          <p:nvPicPr>
            <p:cNvPr id="15" name="Image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80860" y="1805807"/>
              <a:ext cx="5609777" cy="190500"/>
            </a:xfrm>
            <a:prstGeom prst="rect">
              <a:avLst/>
            </a:prstGeom>
          </p:spPr>
        </p:pic>
        <p:pic>
          <p:nvPicPr>
            <p:cNvPr id="8" name="Imag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77669" y="2182806"/>
              <a:ext cx="1724025" cy="409575"/>
            </a:xfrm>
            <a:prstGeom prst="rect">
              <a:avLst/>
            </a:prstGeom>
          </p:spPr>
        </p:pic>
        <p:pic>
          <p:nvPicPr>
            <p:cNvPr id="16" name="Image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80793" y="2678754"/>
              <a:ext cx="5609777" cy="190500"/>
            </a:xfrm>
            <a:prstGeom prst="rect">
              <a:avLst/>
            </a:prstGeom>
          </p:spPr>
        </p:pic>
        <p:pic>
          <p:nvPicPr>
            <p:cNvPr id="10" name="Imag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71754" y="3033322"/>
              <a:ext cx="1714500" cy="409575"/>
            </a:xfrm>
            <a:prstGeom prst="rect">
              <a:avLst/>
            </a:prstGeom>
          </p:spPr>
        </p:pic>
        <p:pic>
          <p:nvPicPr>
            <p:cNvPr id="17" name="Image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73650" y="3499056"/>
              <a:ext cx="5609777" cy="190500"/>
            </a:xfrm>
            <a:prstGeom prst="rect">
              <a:avLst/>
            </a:prstGeom>
          </p:spPr>
        </p:pic>
        <p:pic>
          <p:nvPicPr>
            <p:cNvPr id="11" name="Image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7401" y="3904402"/>
              <a:ext cx="1724025" cy="409575"/>
            </a:xfrm>
            <a:prstGeom prst="rect">
              <a:avLst/>
            </a:prstGeom>
          </p:spPr>
        </p:pic>
        <p:pic>
          <p:nvPicPr>
            <p:cNvPr id="18" name="Image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9191" y="4503772"/>
              <a:ext cx="5609777" cy="190500"/>
            </a:xfrm>
            <a:prstGeom prst="rect">
              <a:avLst/>
            </a:prstGeom>
          </p:spPr>
        </p:pic>
        <p:pic>
          <p:nvPicPr>
            <p:cNvPr id="12" name="Imag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88261" y="4802734"/>
              <a:ext cx="1714500" cy="409575"/>
            </a:xfrm>
            <a:prstGeom prst="rect">
              <a:avLst/>
            </a:prstGeom>
          </p:spPr>
        </p:pic>
        <p:pic>
          <p:nvPicPr>
            <p:cNvPr id="19" name="Image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54050" y="4596803"/>
              <a:ext cx="981075" cy="752475"/>
            </a:xfrm>
            <a:prstGeom prst="rect">
              <a:avLst/>
            </a:prstGeom>
          </p:spPr>
        </p:pic>
      </p:grpSp>
      <p:sp>
        <p:nvSpPr>
          <p:cNvPr id="20" name="Text 2"/>
          <p:cNvSpPr>
            <a:spLocks noGrp="1"/>
          </p:cNvSpPr>
          <p:nvPr>
            <p:ph type="title" idx="4294967295"/>
          </p:nvPr>
        </p:nvSpPr>
        <p:spPr>
          <a:xfrm>
            <a:off x="543307" y="426578"/>
            <a:ext cx="2314575" cy="9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Important Vocabulary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Image 9" descr="A person sitting at a desk writing with a pen on a notebook&#10;&#10;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857" y="1493577"/>
            <a:ext cx="2457450" cy="3686175"/>
          </a:xfrm>
          <a:prstGeom prst="rect">
            <a:avLst/>
          </a:prstGeom>
        </p:spPr>
      </p:pic>
      <p:sp>
        <p:nvSpPr>
          <p:cNvPr id="21" name="Text 3"/>
          <p:cNvSpPr/>
          <p:nvPr/>
        </p:nvSpPr>
        <p:spPr>
          <a:xfrm>
            <a:off x="3870246" y="517180"/>
            <a:ext cx="13620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Bullying</a:t>
            </a:r>
            <a:endParaRPr lang="en-US" sz="1350" dirty="0"/>
          </a:p>
        </p:txBody>
      </p:sp>
      <p:sp>
        <p:nvSpPr>
          <p:cNvPr id="22" name="Text 4"/>
          <p:cNvSpPr/>
          <p:nvPr/>
        </p:nvSpPr>
        <p:spPr>
          <a:xfrm>
            <a:off x="5615369" y="216932"/>
            <a:ext cx="3657600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Repetitive, intentional hurting of one person or group by another person or group, where the relationship involves an imbalance of power. Can happen in person, or online (cyberbullying).</a:t>
            </a:r>
            <a:endParaRPr lang="en-US" sz="1275" dirty="0"/>
          </a:p>
        </p:txBody>
      </p:sp>
      <p:sp>
        <p:nvSpPr>
          <p:cNvPr id="23" name="Text 5"/>
          <p:cNvSpPr/>
          <p:nvPr/>
        </p:nvSpPr>
        <p:spPr>
          <a:xfrm>
            <a:off x="3873008" y="1426550"/>
            <a:ext cx="13716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Suicide</a:t>
            </a:r>
            <a:endParaRPr lang="en-US" sz="1350" dirty="0"/>
          </a:p>
        </p:txBody>
      </p:sp>
      <p:sp>
        <p:nvSpPr>
          <p:cNvPr id="24" name="Text 6"/>
          <p:cNvSpPr/>
          <p:nvPr/>
        </p:nvSpPr>
        <p:spPr>
          <a:xfrm>
            <a:off x="5639438" y="1315688"/>
            <a:ext cx="361950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The act or an instance of ending one's own life voluntarily and intentionally.</a:t>
            </a:r>
            <a:endParaRPr lang="en-US" sz="1275" dirty="0"/>
          </a:p>
        </p:txBody>
      </p:sp>
      <p:sp>
        <p:nvSpPr>
          <p:cNvPr id="25" name="Text 7"/>
          <p:cNvSpPr/>
          <p:nvPr/>
        </p:nvSpPr>
        <p:spPr>
          <a:xfrm>
            <a:off x="3846233" y="2297354"/>
            <a:ext cx="13811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Suicidal Ideation</a:t>
            </a:r>
            <a:endParaRPr lang="en-US" sz="1350" dirty="0"/>
          </a:p>
        </p:txBody>
      </p:sp>
      <p:sp>
        <p:nvSpPr>
          <p:cNvPr id="26" name="Text 8"/>
          <p:cNvSpPr/>
          <p:nvPr/>
        </p:nvSpPr>
        <p:spPr>
          <a:xfrm>
            <a:off x="5639448" y="2190226"/>
            <a:ext cx="361950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Think about, consider or feel preoccupied with the idea of death and suicide.</a:t>
            </a:r>
            <a:endParaRPr lang="en-US" sz="1275" dirty="0"/>
          </a:p>
        </p:txBody>
      </p:sp>
      <p:sp>
        <p:nvSpPr>
          <p:cNvPr id="27" name="Text 9"/>
          <p:cNvSpPr/>
          <p:nvPr/>
        </p:nvSpPr>
        <p:spPr>
          <a:xfrm>
            <a:off x="3839451" y="3147870"/>
            <a:ext cx="13716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Self-Harm</a:t>
            </a:r>
            <a:endParaRPr lang="en-US" sz="1350" dirty="0"/>
          </a:p>
        </p:txBody>
      </p:sp>
      <p:sp>
        <p:nvSpPr>
          <p:cNvPr id="28" name="Text 10"/>
          <p:cNvSpPr/>
          <p:nvPr/>
        </p:nvSpPr>
        <p:spPr>
          <a:xfrm>
            <a:off x="5617769" y="3137259"/>
            <a:ext cx="3657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When a person hurts their own body on purpose.</a:t>
            </a:r>
            <a:endParaRPr lang="en-US" sz="1275" dirty="0"/>
          </a:p>
        </p:txBody>
      </p:sp>
      <p:sp>
        <p:nvSpPr>
          <p:cNvPr id="29" name="Text 11"/>
          <p:cNvSpPr/>
          <p:nvPr/>
        </p:nvSpPr>
        <p:spPr>
          <a:xfrm>
            <a:off x="3835965" y="4018950"/>
            <a:ext cx="13811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Gun Violence</a:t>
            </a:r>
            <a:endParaRPr lang="en-US" sz="1350" dirty="0"/>
          </a:p>
        </p:txBody>
      </p:sp>
      <p:sp>
        <p:nvSpPr>
          <p:cNvPr id="4" name="Text 0"/>
          <p:cNvSpPr/>
          <p:nvPr/>
        </p:nvSpPr>
        <p:spPr>
          <a:xfrm>
            <a:off x="5639372" y="3715436"/>
            <a:ext cx="3657600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Violence against a person committed with the use of a firearm which includes homicide, violent crime, attempted suicide, suicide, and unintentional death and injury.</a:t>
            </a:r>
            <a:endParaRPr lang="en-US" sz="1275" dirty="0"/>
          </a:p>
        </p:txBody>
      </p:sp>
      <p:sp>
        <p:nvSpPr>
          <p:cNvPr id="30" name="Text 12"/>
          <p:cNvSpPr/>
          <p:nvPr/>
        </p:nvSpPr>
        <p:spPr>
          <a:xfrm>
            <a:off x="3855958" y="4917281"/>
            <a:ext cx="13716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66563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School Violence</a:t>
            </a:r>
            <a:endParaRPr lang="en-US" sz="1350" dirty="0"/>
          </a:p>
        </p:txBody>
      </p:sp>
      <p:sp>
        <p:nvSpPr>
          <p:cNvPr id="5" name="Text 1"/>
          <p:cNvSpPr/>
          <p:nvPr/>
        </p:nvSpPr>
        <p:spPr>
          <a:xfrm>
            <a:off x="5632199" y="4720295"/>
            <a:ext cx="3629025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Violent acts that disrupt learning and have a negative effect on students, schools, and the broader community.</a:t>
            </a:r>
            <a:endParaRPr lang="en-US" sz="12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4" y="-1582"/>
            <a:ext cx="9753600" cy="1276350"/>
          </a:xfrm>
          <a:prstGeom prst="rect">
            <a:avLst/>
          </a:prstGeom>
        </p:spPr>
      </p:pic>
      <p:sp>
        <p:nvSpPr>
          <p:cNvPr id="5" name="Text 1"/>
          <p:cNvSpPr>
            <a:spLocks noGrp="1"/>
          </p:cNvSpPr>
          <p:nvPr>
            <p:ph type="title" idx="4294967295"/>
          </p:nvPr>
        </p:nvSpPr>
        <p:spPr>
          <a:xfrm>
            <a:off x="858850" y="383938"/>
            <a:ext cx="8429625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What is SafeOregon?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2"/>
          <p:cNvSpPr/>
          <p:nvPr/>
        </p:nvSpPr>
        <p:spPr>
          <a:xfrm>
            <a:off x="858791" y="1571558"/>
            <a:ext cx="7200900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3116"/>
              </a:lnSpc>
              <a:buNone/>
            </a:pPr>
            <a:r>
              <a:rPr lang="en-US" sz="2025" b="1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 place to report safety concerns directly to your school - confidentially or anonymously.</a:t>
            </a:r>
            <a:endParaRPr lang="en-US" sz="2025" dirty="0"/>
          </a:p>
        </p:txBody>
      </p:sp>
      <p:sp>
        <p:nvSpPr>
          <p:cNvPr id="4" name="Text 0"/>
          <p:cNvSpPr/>
          <p:nvPr/>
        </p:nvSpPr>
        <p:spPr>
          <a:xfrm>
            <a:off x="858799" y="2449925"/>
            <a:ext cx="6410325" cy="2343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86166"/>
              </a:lnSpc>
              <a:buNone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 Examples of what can be reported: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Bullying and harassment (online and/or in-person).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Threats of violence against people.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Threats of violence against schools.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Drug and alcohol abuse.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Self harm or self-destructive behavior.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Sexual violence and/or sexual assault.</a:t>
            </a:r>
            <a:endParaRPr lang="en-US" sz="2025" dirty="0"/>
          </a:p>
        </p:txBody>
      </p:sp>
      <p:pic>
        <p:nvPicPr>
          <p:cNvPr id="6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598" y="968188"/>
            <a:ext cx="9817894" cy="190500"/>
          </a:xfrm>
          <a:prstGeom prst="rect">
            <a:avLst/>
          </a:prstGeom>
        </p:spPr>
      </p:pic>
      <p:pic>
        <p:nvPicPr>
          <p:cNvPr id="7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777" y="156897"/>
            <a:ext cx="981075" cy="752475"/>
          </a:xfrm>
          <a:prstGeom prst="rect">
            <a:avLst/>
          </a:prstGeom>
        </p:spPr>
      </p:pic>
      <p:pic>
        <p:nvPicPr>
          <p:cNvPr id="9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8896" y="3480521"/>
            <a:ext cx="2543175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4" y="-1582"/>
            <a:ext cx="9753600" cy="1238250"/>
          </a:xfrm>
          <a:prstGeom prst="rect">
            <a:avLst/>
          </a:prstGeom>
        </p:spPr>
      </p:pic>
      <p:sp>
        <p:nvSpPr>
          <p:cNvPr id="4" name="Text 0"/>
          <p:cNvSpPr>
            <a:spLocks noGrp="1"/>
          </p:cNvSpPr>
          <p:nvPr>
            <p:ph type="title" idx="4294967295"/>
          </p:nvPr>
        </p:nvSpPr>
        <p:spPr>
          <a:xfrm>
            <a:off x="858850" y="358372"/>
            <a:ext cx="8429625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How Does SafeOregon Work? 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637" y="942613"/>
            <a:ext cx="9817894" cy="190500"/>
          </a:xfrm>
          <a:prstGeom prst="rect">
            <a:avLst/>
          </a:prstGeom>
        </p:spPr>
      </p:pic>
      <p:pic>
        <p:nvPicPr>
          <p:cNvPr id="6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275" y="238660"/>
            <a:ext cx="981075" cy="752475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58853" y="1333024"/>
            <a:ext cx="5734050" cy="3676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Information is submitted by email, phone, text, a mobile app or a web portal.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All tips are received by a live person at a call center, 24 hours a day, 7 days a week (even on holidays and during school breaks).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Tips are quickly forwarded to a few specially selected school personnel.</a:t>
            </a:r>
            <a:endParaRPr lang="en-US" sz="2025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2025" dirty="0">
                <a:solidFill>
                  <a:srgbClr val="00435C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If the situation is very serious and needs outside immediate assistance, school personnel and/or the call center may contact the local police.</a:t>
            </a:r>
            <a:endParaRPr lang="en-US" sz="2025" dirty="0"/>
          </a:p>
        </p:txBody>
      </p:sp>
      <p:pic>
        <p:nvPicPr>
          <p:cNvPr id="8" name="Image 4" descr="A person using a computer with a headset 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7295" y="1656721"/>
            <a:ext cx="272415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773112-2614-B30D-658B-ADE97B6B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35713"/>
            <a:ext cx="9753600" cy="5540873"/>
            <a:chOff x="0" y="-35713"/>
            <a:chExt cx="9753600" cy="5540873"/>
          </a:xfrm>
        </p:grpSpPr>
        <p:pic>
          <p:nvPicPr>
            <p:cNvPr id="2" name="Image 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753600" cy="5486400"/>
            </a:xfrm>
            <a:prstGeom prst="rect">
              <a:avLst/>
            </a:prstGeom>
          </p:spPr>
        </p:pic>
        <p:pic>
          <p:nvPicPr>
            <p:cNvPr id="3" name="Image 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419475" cy="5486400"/>
            </a:xfrm>
            <a:prstGeom prst="rect">
              <a:avLst/>
            </a:prstGeom>
          </p:spPr>
        </p:pic>
        <p:pic>
          <p:nvPicPr>
            <p:cNvPr id="4" name="Image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7084" y="-35713"/>
              <a:ext cx="190500" cy="5540873"/>
            </a:xfrm>
            <a:prstGeom prst="rect">
              <a:avLst/>
            </a:prstGeom>
          </p:spPr>
        </p:pic>
        <p:pic>
          <p:nvPicPr>
            <p:cNvPr id="5" name="Imag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6612" y="2914955"/>
              <a:ext cx="5609777" cy="190500"/>
            </a:xfrm>
            <a:prstGeom prst="rect">
              <a:avLst/>
            </a:prstGeom>
          </p:spPr>
        </p:pic>
        <p:pic>
          <p:nvPicPr>
            <p:cNvPr id="6" name="Imag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6512" y="429598"/>
              <a:ext cx="981075" cy="752475"/>
            </a:xfrm>
            <a:prstGeom prst="rect">
              <a:avLst/>
            </a:prstGeom>
          </p:spPr>
        </p:pic>
      </p:grpSp>
      <p:sp>
        <p:nvSpPr>
          <p:cNvPr id="7" name="Text 0"/>
          <p:cNvSpPr>
            <a:spLocks noGrp="1"/>
          </p:cNvSpPr>
          <p:nvPr>
            <p:ph type="title" idx="4294967295"/>
          </p:nvPr>
        </p:nvSpPr>
        <p:spPr>
          <a:xfrm>
            <a:off x="543307" y="426578"/>
            <a:ext cx="2390775" cy="12287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What SafeOregon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31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ISN'T for: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5" descr="A young person holding a pencil&#10;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04" y="2036350"/>
            <a:ext cx="2143125" cy="3057525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3935197" y="804631"/>
            <a:ext cx="442912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Teacher complaints</a:t>
            </a:r>
            <a:endParaRPr lang="en-US" sz="202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Homework issues</a:t>
            </a:r>
            <a:endParaRPr lang="en-US" sz="202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Getting others in trouble</a:t>
            </a:r>
            <a:endParaRPr lang="en-US" sz="202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Lost property</a:t>
            </a:r>
            <a:endParaRPr lang="en-US" sz="2025" dirty="0"/>
          </a:p>
          <a:p>
            <a:pPr marL="342900" indent="-342900" algn="l">
              <a:lnSpc>
                <a:spcPct val="79650"/>
              </a:lnSpc>
              <a:buSzPct val="100000"/>
              <a:buChar char="•"/>
            </a:pPr>
            <a:r>
              <a:rPr lang="en-US" sz="2025" dirty="0">
                <a:solidFill>
                  <a:srgbClr val="000000"/>
                </a:solidFill>
                <a:latin typeface="Maven Pro" pitchFamily="34" charset="0"/>
                <a:ea typeface="Maven Pro" pitchFamily="34" charset="-122"/>
                <a:cs typeface="Maven Pro" pitchFamily="34" charset="-120"/>
              </a:rPr>
              <a:t>Pranks/jokes</a:t>
            </a:r>
            <a:endParaRPr lang="en-US" sz="2025" dirty="0"/>
          </a:p>
        </p:txBody>
      </p:sp>
      <p:sp>
        <p:nvSpPr>
          <p:cNvPr id="10" name="Text 2"/>
          <p:cNvSpPr>
            <a:spLocks/>
          </p:cNvSpPr>
          <p:nvPr/>
        </p:nvSpPr>
        <p:spPr>
          <a:xfrm>
            <a:off x="3933530" y="3530079"/>
            <a:ext cx="5553075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79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5" b="0" i="0" u="none" strike="noStrike" kern="1200" cap="none" spc="0" normalizeH="0" baseline="0" noProof="0">
                <a:ln>
                  <a:noFill/>
                </a:ln>
                <a:solidFill>
                  <a:srgbClr val="242952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When using SafeOregon, think of the word </a:t>
            </a:r>
            <a:r>
              <a:rPr kumimoji="0" lang="en-US" sz="2025" b="1" i="0" u="none" strike="noStrike" kern="1200" cap="none" spc="0" normalizeH="0" baseline="0" noProof="0">
                <a:ln>
                  <a:noFill/>
                </a:ln>
                <a:solidFill>
                  <a:srgbClr val="242952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'Safe'</a:t>
            </a:r>
            <a:r>
              <a:rPr kumimoji="0" lang="en-US" sz="2025" b="0" i="0" u="none" strike="noStrike" kern="1200" cap="none" spc="0" normalizeH="0" baseline="0" noProof="0">
                <a:ln>
                  <a:noFill/>
                </a:ln>
                <a:solidFill>
                  <a:srgbClr val="242952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. If something is making you feel unsafe at school or you are worried about a friend or classmates' safety, </a:t>
            </a:r>
            <a:r>
              <a:rPr kumimoji="0" lang="en-US" sz="2025" b="1" i="0" u="none" strike="noStrike" kern="1200" cap="none" spc="0" normalizeH="0" baseline="0" noProof="0">
                <a:ln>
                  <a:noFill/>
                </a:ln>
                <a:solidFill>
                  <a:srgbClr val="242952"/>
                </a:solidFill>
                <a:effectLst/>
                <a:uLnTx/>
                <a:uFillTx/>
                <a:latin typeface="Maven Pro" pitchFamily="34" charset="0"/>
                <a:ea typeface="Maven Pro" pitchFamily="34" charset="-122"/>
                <a:cs typeface="Maven Pro" pitchFamily="34" charset="-120"/>
              </a:rPr>
              <a:t>report it.</a:t>
            </a:r>
            <a:endParaRPr kumimoji="0" lang="en-US" sz="202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1638</Words>
  <Application>Microsoft Office PowerPoint</Application>
  <PresentationFormat>Custom</PresentationFormat>
  <Paragraphs>195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Maven Pro</vt:lpstr>
      <vt:lpstr>Open Sans</vt:lpstr>
      <vt:lpstr>Source Sans Pro</vt:lpstr>
      <vt:lpstr>Office Theme</vt:lpstr>
      <vt:lpstr>SAFEOREGON</vt:lpstr>
      <vt:lpstr>Learning Objectives (HS)</vt:lpstr>
      <vt:lpstr>Learning Objectives (MS)</vt:lpstr>
      <vt:lpstr>DISCLAIMER</vt:lpstr>
      <vt:lpstr>WARM UP</vt:lpstr>
      <vt:lpstr>Important Vocabulary</vt:lpstr>
      <vt:lpstr>What is SafeOregon?</vt:lpstr>
      <vt:lpstr>How Does SafeOregon Work? </vt:lpstr>
      <vt:lpstr>What SafeOregon ISN'T for:</vt:lpstr>
      <vt:lpstr>Recognize the Signs of Danger</vt:lpstr>
      <vt:lpstr>How Many Signs Do You See? </vt:lpstr>
      <vt:lpstr>Take it Seriously. Act Immediately.</vt:lpstr>
      <vt:lpstr>Online Safety</vt:lpstr>
      <vt:lpstr>Talking to a Trusted Adult</vt:lpstr>
      <vt:lpstr>Code of Silence</vt:lpstr>
      <vt:lpstr>How Can You Help?</vt:lpstr>
      <vt:lpstr>Submitting a Tip Through SafeOregon</vt:lpstr>
      <vt:lpstr>Using the SafeOregon Webform</vt:lpstr>
      <vt:lpstr>Using the SafeOregon Mobile App</vt:lpstr>
      <vt:lpstr>Additional Resources</vt:lpstr>
      <vt:lpstr>Poster Activity</vt:lpstr>
      <vt:lpstr>Exit Ticket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Miller, Lisa L</cp:lastModifiedBy>
  <cp:revision>4</cp:revision>
  <dcterms:created xsi:type="dcterms:W3CDTF">2026-04-01T17:00:17Z</dcterms:created>
  <dcterms:modified xsi:type="dcterms:W3CDTF">2026-04-01T18:08:55Z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79da800-79d6-4ccd-a16f-29062c590cac_Enabled">
    <vt:lpwstr>true</vt:lpwstr>
  </property>
  <property fmtid="{D5CDD505-2E9C-101B-9397-08002B2CF9AE}" pid="3" name="MSIP_Label_279da800-79d6-4ccd-a16f-29062c590cac_SetDate">
    <vt:lpwstr>2026-04-01T17:01:23Z</vt:lpwstr>
  </property>
  <property fmtid="{D5CDD505-2E9C-101B-9397-08002B2CF9AE}" pid="4" name="MSIP_Label_279da800-79d6-4ccd-a16f-29062c590cac_Method">
    <vt:lpwstr>Privileged</vt:lpwstr>
  </property>
  <property fmtid="{D5CDD505-2E9C-101B-9397-08002B2CF9AE}" pid="5" name="MSIP_Label_279da800-79d6-4ccd-a16f-29062c590cac_Name">
    <vt:lpwstr>Level 1 - Published (Items)</vt:lpwstr>
  </property>
  <property fmtid="{D5CDD505-2E9C-101B-9397-08002B2CF9AE}" pid="6" name="MSIP_Label_279da800-79d6-4ccd-a16f-29062c590cac_SiteId">
    <vt:lpwstr>776738eb-4f9b-444f-bc33-4dd4e8e1a9b5</vt:lpwstr>
  </property>
  <property fmtid="{D5CDD505-2E9C-101B-9397-08002B2CF9AE}" pid="7" name="MSIP_Label_279da800-79d6-4ccd-a16f-29062c590cac_ActionId">
    <vt:lpwstr>8fb55cf7-0794-4330-9c8b-81b4cac5f5d5</vt:lpwstr>
  </property>
  <property fmtid="{D5CDD505-2E9C-101B-9397-08002B2CF9AE}" pid="8" name="MSIP_Label_279da800-79d6-4ccd-a16f-29062c590cac_ContentBits">
    <vt:lpwstr>0</vt:lpwstr>
  </property>
  <property fmtid="{D5CDD505-2E9C-101B-9397-08002B2CF9AE}" pid="9" name="MSIP_Label_279da800-79d6-4ccd-a16f-29062c590cac_Tag">
    <vt:lpwstr>10, 0, 1, 1</vt:lpwstr>
  </property>
</Properties>
</file>